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330" r:id="rId2"/>
    <p:sldId id="324" r:id="rId3"/>
    <p:sldId id="323" r:id="rId4"/>
    <p:sldId id="332" r:id="rId5"/>
    <p:sldId id="327" r:id="rId6"/>
    <p:sldId id="331" r:id="rId7"/>
    <p:sldId id="336" r:id="rId8"/>
    <p:sldId id="337" r:id="rId9"/>
    <p:sldId id="334" r:id="rId10"/>
    <p:sldId id="338" r:id="rId11"/>
  </p:sldIdLst>
  <p:sldSz cx="12192000" cy="6858000"/>
  <p:notesSz cx="6670675" cy="98758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08CC3"/>
    <a:srgbClr val="E8F3F7"/>
    <a:srgbClr val="FFCCFF"/>
    <a:srgbClr val="EBC4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97" autoAdjust="0"/>
    <p:restoredTop sz="96706" autoAdjust="0"/>
  </p:normalViewPr>
  <p:slideViewPr>
    <p:cSldViewPr snapToGrid="0">
      <p:cViewPr varScale="1">
        <p:scale>
          <a:sx n="109" d="100"/>
          <a:sy n="109" d="100"/>
        </p:scale>
        <p:origin x="144" y="4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890626" cy="495507"/>
          </a:xfrm>
          <a:prstGeom prst="rect">
            <a:avLst/>
          </a:prstGeom>
        </p:spPr>
        <p:txBody>
          <a:bodyPr vert="horz" lIns="90740" tIns="45370" rIns="90740" bIns="4537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8506" y="1"/>
            <a:ext cx="2890626" cy="495507"/>
          </a:xfrm>
          <a:prstGeom prst="rect">
            <a:avLst/>
          </a:prstGeom>
        </p:spPr>
        <p:txBody>
          <a:bodyPr vert="horz" lIns="90740" tIns="45370" rIns="90740" bIns="45370" rtlCol="0"/>
          <a:lstStyle>
            <a:lvl1pPr algn="r">
              <a:defRPr sz="1200"/>
            </a:lvl1pPr>
          </a:lstStyle>
          <a:p>
            <a:fld id="{FDC7171A-B1A4-43D2-910B-7BDFF39EA90C}" type="datetimeFigureOut">
              <a:rPr lang="ru-RU" smtClean="0"/>
              <a:t>23.06.2021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73063" y="1235075"/>
            <a:ext cx="5924550" cy="3332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40" tIns="45370" rIns="90740" bIns="4537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7068" y="4752748"/>
            <a:ext cx="5336540" cy="3888611"/>
          </a:xfrm>
          <a:prstGeom prst="rect">
            <a:avLst/>
          </a:prstGeom>
        </p:spPr>
        <p:txBody>
          <a:bodyPr vert="horz" lIns="90740" tIns="45370" rIns="90740" bIns="4537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80332"/>
            <a:ext cx="2890626" cy="495506"/>
          </a:xfrm>
          <a:prstGeom prst="rect">
            <a:avLst/>
          </a:prstGeom>
        </p:spPr>
        <p:txBody>
          <a:bodyPr vert="horz" lIns="90740" tIns="45370" rIns="90740" bIns="4537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8506" y="9380332"/>
            <a:ext cx="2890626" cy="495506"/>
          </a:xfrm>
          <a:prstGeom prst="rect">
            <a:avLst/>
          </a:prstGeom>
        </p:spPr>
        <p:txBody>
          <a:bodyPr vert="horz" lIns="90740" tIns="45370" rIns="90740" bIns="45370" rtlCol="0" anchor="b"/>
          <a:lstStyle>
            <a:lvl1pPr algn="r">
              <a:defRPr sz="1200"/>
            </a:lvl1pPr>
          </a:lstStyle>
          <a:p>
            <a:fld id="{3278072A-4899-4FFE-8A0B-518809E2DE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0998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7047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7524C0-21D1-42A3-8925-CA7DF4D475DF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4517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7524C0-21D1-42A3-8925-CA7DF4D475DF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27494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7524C0-21D1-42A3-8925-CA7DF4D475D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2611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4CFE4-0E00-4F94-853F-8C5C86418539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732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4CFE4-0E00-4F94-853F-8C5C86418539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702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C3CF2-50C3-497D-B286-FB0D2B7064EF}" type="datetime1">
              <a:rPr lang="ru-RU" smtClean="0"/>
              <a:t>23.06.2021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51A91-27CE-47DA-8419-E9A328CB25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8006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E98B0-2058-4F6E-B421-82342AB106DA}" type="datetime1">
              <a:rPr lang="ru-RU" smtClean="0"/>
              <a:t>23.06.2021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51A91-27CE-47DA-8419-E9A328CB25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1484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A7869-BD33-45C9-8A02-1A090B140AC8}" type="datetime1">
              <a:rPr lang="ru-RU" smtClean="0"/>
              <a:t>23.06.2021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51A91-27CE-47DA-8419-E9A328CB25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0584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84E53-F287-4923-B509-BB20FE16FA8D}" type="datetime1">
              <a:rPr lang="ru-RU" smtClean="0"/>
              <a:t>23.06.2021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51A91-27CE-47DA-8419-E9A328CB25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369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5D74A-B041-42A4-8D76-12955EDB50B3}" type="datetime1">
              <a:rPr lang="ru-RU" smtClean="0"/>
              <a:t>23.06.2021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51A91-27CE-47DA-8419-E9A328CB25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1180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9A71F-F19E-4507-96A9-4C1FACA232D5}" type="datetime1">
              <a:rPr lang="ru-RU" smtClean="0"/>
              <a:t>23.06.2021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51A91-27CE-47DA-8419-E9A328CB25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906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22517-F3F9-4F3E-B9C0-22BD89687A42}" type="datetime1">
              <a:rPr lang="ru-RU" smtClean="0"/>
              <a:t>23.06.2021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51A91-27CE-47DA-8419-E9A328CB25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9400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CB9BB-D3F8-4DCD-8957-E49550A36A20}" type="datetime1">
              <a:rPr lang="ru-RU" smtClean="0"/>
              <a:t>23.06.2021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51A91-27CE-47DA-8419-E9A328CB25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06514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6FC87-FB34-48DD-8FBB-7B09C02B5343}" type="datetime1">
              <a:rPr lang="ru-RU" smtClean="0"/>
              <a:t>23.06.2021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51A91-27CE-47DA-8419-E9A328CB25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4947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A845D-B4E6-414D-B225-85A457A7CCC1}" type="datetime1">
              <a:rPr lang="ru-RU" smtClean="0"/>
              <a:t>23.06.2021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51A91-27CE-47DA-8419-E9A328CB25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769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008FF-89AC-4337-AD0D-78A49F40B0C4}" type="datetime1">
              <a:rPr lang="ru-RU" smtClean="0"/>
              <a:t>23.06.2021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51A91-27CE-47DA-8419-E9A328CB25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6863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32A8DB-2448-4463-B0A2-D4C4FEA86238}" type="datetime1">
              <a:rPr lang="ru-RU" smtClean="0"/>
              <a:t>23.06.2021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51A91-27CE-47DA-8419-E9A328CB25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9437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gif"/><Relationship Id="rId4" Type="http://schemas.openxmlformats.org/officeDocument/2006/relationships/hyperlink" Target="http://fss.ru/ru/fund/603890/index.shtml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19.png"/><Relationship Id="rId3" Type="http://schemas.openxmlformats.org/officeDocument/2006/relationships/image" Target="../media/image13.png"/><Relationship Id="rId7" Type="http://schemas.openxmlformats.org/officeDocument/2006/relationships/image" Target="../media/image16.jpg"/><Relationship Id="rId12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11" Type="http://schemas.openxmlformats.org/officeDocument/2006/relationships/image" Target="../media/image12.png"/><Relationship Id="rId5" Type="http://schemas.openxmlformats.org/officeDocument/2006/relationships/image" Target="../media/image14.png"/><Relationship Id="rId10" Type="http://schemas.openxmlformats.org/officeDocument/2006/relationships/image" Target="../media/image11.png"/><Relationship Id="rId4" Type="http://schemas.openxmlformats.org/officeDocument/2006/relationships/image" Target="../media/image3.png"/><Relationship Id="rId9" Type="http://schemas.openxmlformats.org/officeDocument/2006/relationships/image" Target="../media/image10.png"/><Relationship Id="rId14" Type="http://schemas.openxmlformats.org/officeDocument/2006/relationships/image" Target="../media/image2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11" Type="http://schemas.openxmlformats.org/officeDocument/2006/relationships/image" Target="../media/image39.jpeg"/><Relationship Id="rId5" Type="http://schemas.openxmlformats.org/officeDocument/2006/relationships/image" Target="../media/image33.jpeg"/><Relationship Id="rId10" Type="http://schemas.openxmlformats.org/officeDocument/2006/relationships/image" Target="../media/image38.jpeg"/><Relationship Id="rId4" Type="http://schemas.openxmlformats.org/officeDocument/2006/relationships/image" Target="../media/image32.jpeg"/><Relationship Id="rId9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8876" y="2726428"/>
            <a:ext cx="9144000" cy="1144936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ЭЛЕКТРОННЫЙ </a:t>
            </a:r>
            <a:r>
              <a:rPr lang="ru-RU" sz="3600" b="1" dirty="0"/>
              <a:t>РОДОВЫЙ СЕРТИФИКАТ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240599" y="4863401"/>
            <a:ext cx="2899322" cy="50241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46385" y="4863401"/>
            <a:ext cx="9144000" cy="1655762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F5DD0611-E41C-4C6E-83CC-B4501098833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6" t="26817" r="13013" b="21910"/>
          <a:stretch/>
        </p:blipFill>
        <p:spPr>
          <a:xfrm>
            <a:off x="7942830" y="118197"/>
            <a:ext cx="3934051" cy="133032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3DCE0E40-46ED-4C73-9349-BA1C28DA28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888" y="87745"/>
            <a:ext cx="4077763" cy="132970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01623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0102" y="768629"/>
            <a:ext cx="10321586" cy="842638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Информация о 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электронном родовом сертификате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1555507" y="208410"/>
            <a:ext cx="9456058" cy="4980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latin typeface="+mn-lt"/>
                <a:cs typeface="Times New Roman" panose="02020603050405020304" pitchFamily="18" charset="0"/>
              </a:rPr>
              <a:t>Родовой сертификат в форме электронного документа с 01.07.2021</a:t>
            </a:r>
            <a:endParaRPr lang="ru-RU" sz="2400" b="1" dirty="0"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22" name="Picture 11" descr="D:\MyDOC\Logo 20101222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79388"/>
            <a:ext cx="709044" cy="614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22"/>
          <p:cNvSpPr txBox="1"/>
          <p:nvPr/>
        </p:nvSpPr>
        <p:spPr>
          <a:xfrm>
            <a:off x="3698378" y="5894685"/>
            <a:ext cx="55050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http://fss.ru/ru/fund/603890/index.shtml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875" y="1666875"/>
            <a:ext cx="35242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65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1" descr="D:\MyDOC\Logo 20101222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79388"/>
            <a:ext cx="768198" cy="665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ятиугольник 4"/>
          <p:cNvSpPr/>
          <p:nvPr/>
        </p:nvSpPr>
        <p:spPr>
          <a:xfrm>
            <a:off x="541661" y="-38619"/>
            <a:ext cx="10408920" cy="93583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spcFirstLastPara="0" vert="horz" wrap="square" lIns="579054" tIns="60960" rIns="113792" bIns="6096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b="1" dirty="0">
                <a:solidFill>
                  <a:schemeClr val="tx1"/>
                </a:solidFill>
                <a:latin typeface="Calibri" pitchFamily="34" charset="0"/>
              </a:rPr>
              <a:t>Действующий  процесс прохождения родового сертификата</a:t>
            </a:r>
            <a:endParaRPr lang="ru-RU" sz="1600" kern="12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C9798-65A9-4E4D-A1C1-98557ADEC129}" type="slidenum">
              <a:rPr lang="ru-RU" smtClean="0"/>
              <a:t>2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173309" y="1100679"/>
            <a:ext cx="1055714" cy="144357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223676" y="1258170"/>
            <a:ext cx="929898" cy="19730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196554" y="1483318"/>
            <a:ext cx="957559" cy="394606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1740018" y="2000804"/>
            <a:ext cx="669214" cy="1323173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188806" y="1521000"/>
            <a:ext cx="1135429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400" dirty="0"/>
              <a:t>Талон №1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173309" y="3179791"/>
            <a:ext cx="1088585" cy="128601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200464" y="3552967"/>
            <a:ext cx="870487" cy="3328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/>
          </a:p>
        </p:txBody>
      </p:sp>
      <p:cxnSp>
        <p:nvCxnSpPr>
          <p:cNvPr id="15" name="Прямая со стрелкой 14"/>
          <p:cNvCxnSpPr/>
          <p:nvPr/>
        </p:nvCxnSpPr>
        <p:spPr>
          <a:xfrm flipH="1">
            <a:off x="1889894" y="3897813"/>
            <a:ext cx="884697" cy="0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4059292" y="5099289"/>
            <a:ext cx="1294108" cy="133159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 стрелкой 16"/>
          <p:cNvCxnSpPr/>
          <p:nvPr/>
        </p:nvCxnSpPr>
        <p:spPr>
          <a:xfrm flipV="1">
            <a:off x="1635355" y="2009255"/>
            <a:ext cx="486400" cy="941288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1889894" y="3635024"/>
            <a:ext cx="884697" cy="1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568396" y="5506440"/>
            <a:ext cx="1477007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dirty="0"/>
              <a:t>Детская</a:t>
            </a:r>
          </a:p>
          <a:p>
            <a:r>
              <a:rPr lang="ru-RU" dirty="0"/>
              <a:t>поликлиника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421761" y="2776400"/>
            <a:ext cx="183216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dirty="0"/>
              <a:t>Родильный Дом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203192" y="1207453"/>
            <a:ext cx="1150927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400" dirty="0"/>
              <a:t>Корешок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196738" y="3534556"/>
            <a:ext cx="99777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400" dirty="0"/>
              <a:t>Талон №2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136902" y="5594991"/>
            <a:ext cx="1091339" cy="317597"/>
          </a:xfrm>
          <a:prstGeom prst="rect">
            <a:avLst/>
          </a:prstGeom>
          <a:solidFill>
            <a:srgbClr val="D08CC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160141" y="5591141"/>
            <a:ext cx="1135429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tx2">
                    <a:lumMod val="50000"/>
                  </a:schemeClr>
                </a:solidFill>
              </a:rPr>
              <a:t>Талон №3-1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115934" y="5982814"/>
            <a:ext cx="1135429" cy="307777"/>
          </a:xfrm>
          <a:prstGeom prst="rect">
            <a:avLst/>
          </a:prstGeom>
          <a:solidFill>
            <a:srgbClr val="D08CC3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tx2">
                    <a:lumMod val="50000"/>
                  </a:schemeClr>
                </a:solidFill>
              </a:rPr>
              <a:t>Талон №3-2</a:t>
            </a:r>
          </a:p>
        </p:txBody>
      </p:sp>
      <p:cxnSp>
        <p:nvCxnSpPr>
          <p:cNvPr id="26" name="Прямая со стрелкой 25"/>
          <p:cNvCxnSpPr/>
          <p:nvPr/>
        </p:nvCxnSpPr>
        <p:spPr>
          <a:xfrm>
            <a:off x="1637398" y="4292367"/>
            <a:ext cx="957024" cy="1203062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7394027" y="871059"/>
            <a:ext cx="1590616" cy="1373314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200" dirty="0">
              <a:latin typeface="Arial Narrow" panose="020B0606020202030204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311228" y="1652363"/>
            <a:ext cx="2823182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Arial Narrow" panose="020B0606020202030204" pitchFamily="34" charset="0"/>
              </a:rPr>
              <a:t>Обеспечение медицинских организация бланками родовых сертификатов</a:t>
            </a:r>
          </a:p>
        </p:txBody>
      </p:sp>
      <p:cxnSp>
        <p:nvCxnSpPr>
          <p:cNvPr id="29" name="Прямая со стрелкой 28"/>
          <p:cNvCxnSpPr/>
          <p:nvPr/>
        </p:nvCxnSpPr>
        <p:spPr>
          <a:xfrm flipH="1" flipV="1">
            <a:off x="4355898" y="2086315"/>
            <a:ext cx="2853064" cy="19420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7289914" y="4937471"/>
            <a:ext cx="1670745" cy="1480168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200" dirty="0">
              <a:latin typeface="Arial Narrow" panose="020B0606020202030204" pitchFamily="34" charset="0"/>
            </a:endParaRPr>
          </a:p>
        </p:txBody>
      </p:sp>
      <p:cxnSp>
        <p:nvCxnSpPr>
          <p:cNvPr id="31" name="Прямая со стрелкой 30"/>
          <p:cNvCxnSpPr/>
          <p:nvPr/>
        </p:nvCxnSpPr>
        <p:spPr>
          <a:xfrm flipV="1">
            <a:off x="4338069" y="1555756"/>
            <a:ext cx="2842945" cy="769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4537248" y="1342361"/>
            <a:ext cx="2700812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200" dirty="0"/>
              <a:t>Заявка на обеспечение </a:t>
            </a:r>
            <a:r>
              <a:rPr lang="en-US" sz="1200" dirty="0"/>
              <a:t> </a:t>
            </a:r>
            <a:r>
              <a:rPr lang="ru-RU" sz="1200" dirty="0"/>
              <a:t>бланками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036798" y="2165207"/>
            <a:ext cx="3281678" cy="830997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Анализ достаточного количества  бланков родовых сертификатов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Деньги на изготовление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Деньги на доставку бланков в регионы</a:t>
            </a:r>
          </a:p>
        </p:txBody>
      </p:sp>
      <p:sp>
        <p:nvSpPr>
          <p:cNvPr id="34" name="Стрелка вниз 33"/>
          <p:cNvSpPr/>
          <p:nvPr/>
        </p:nvSpPr>
        <p:spPr>
          <a:xfrm>
            <a:off x="8212446" y="3405905"/>
            <a:ext cx="358071" cy="839747"/>
          </a:xfrm>
          <a:prstGeom prst="downArrow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 вверх 34"/>
          <p:cNvSpPr/>
          <p:nvPr/>
        </p:nvSpPr>
        <p:spPr>
          <a:xfrm>
            <a:off x="7854629" y="3356898"/>
            <a:ext cx="364339" cy="875358"/>
          </a:xfrm>
          <a:prstGeom prst="upArrow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8557060" y="4585585"/>
            <a:ext cx="2241154" cy="461665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200" dirty="0"/>
              <a:t>Минздрав. Согласование объема  родовых сертификатов</a:t>
            </a:r>
          </a:p>
        </p:txBody>
      </p:sp>
      <p:pic>
        <p:nvPicPr>
          <p:cNvPr id="40" name="Picture 2" descr="http://previews.123rf.com/images/youichi4411/youichi44111007/youichi4411100700030/7362104-Building-icons-set-Architectures-image-Stock-Vector-building-hospital-icon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3" t="48938" r="67906" b="27861"/>
          <a:stretch/>
        </p:blipFill>
        <p:spPr bwMode="auto">
          <a:xfrm>
            <a:off x="9577879" y="3179791"/>
            <a:ext cx="1689389" cy="973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Прямоугольник 40"/>
          <p:cNvSpPr/>
          <p:nvPr/>
        </p:nvSpPr>
        <p:spPr>
          <a:xfrm>
            <a:off x="9730265" y="4170612"/>
            <a:ext cx="1425976" cy="21938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/>
              <a:t>ТИПОГРАФИЯ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3317258" y="2254318"/>
            <a:ext cx="1754508" cy="4354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accent1">
                    <a:lumMod val="50000"/>
                  </a:schemeClr>
                </a:solidFill>
              </a:rPr>
              <a:t>Время на оформление </a:t>
            </a:r>
            <a:r>
              <a:rPr lang="en-US" sz="1200" b="1" dirty="0">
                <a:solidFill>
                  <a:schemeClr val="accent1">
                    <a:lumMod val="50000"/>
                  </a:schemeClr>
                </a:solidFill>
              </a:rPr>
              <a:t>~ 2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</a:rPr>
              <a:t>0 минут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3540171" y="4018766"/>
            <a:ext cx="1741268" cy="4060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accent1">
                    <a:lumMod val="50000"/>
                  </a:schemeClr>
                </a:solidFill>
              </a:rPr>
              <a:t>Время на оформление </a:t>
            </a:r>
            <a:r>
              <a:rPr lang="en-US" sz="1200" b="1" dirty="0">
                <a:solidFill>
                  <a:schemeClr val="accent1">
                    <a:lumMod val="50000"/>
                  </a:schemeClr>
                </a:solidFill>
              </a:rPr>
              <a:t>~ 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</a:rPr>
              <a:t>5 минут</a:t>
            </a:r>
            <a:endParaRPr lang="ru-RU" sz="12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48" name="Прямая со стрелкой 47"/>
          <p:cNvCxnSpPr/>
          <p:nvPr/>
        </p:nvCxnSpPr>
        <p:spPr>
          <a:xfrm>
            <a:off x="3337127" y="4513291"/>
            <a:ext cx="718" cy="854003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Picture 31" descr="C:\Users\Jarikov\Desktop\ic_perm_phone_msg_white_48dp.png"/>
          <p:cNvPicPr>
            <a:picLocks noChangeAspect="1" noChangeArrowheads="1"/>
          </p:cNvPicPr>
          <p:nvPr/>
        </p:nvPicPr>
        <p:blipFill>
          <a:blip r:embed="rId8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4145" y="4631507"/>
            <a:ext cx="297665" cy="369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TextBox 49"/>
          <p:cNvSpPr txBox="1"/>
          <p:nvPr/>
        </p:nvSpPr>
        <p:spPr>
          <a:xfrm>
            <a:off x="344423" y="4298680"/>
            <a:ext cx="10597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</a:rPr>
              <a:t>30 недель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3819399" y="4627194"/>
            <a:ext cx="2409567" cy="33479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accent1">
                    <a:lumMod val="50000"/>
                  </a:schemeClr>
                </a:solidFill>
              </a:rPr>
              <a:t>Необходимость информирования по телефону о выписке 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0039769" y="1781906"/>
            <a:ext cx="1516890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1200" dirty="0"/>
              <a:t>Бумажный носитель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623084" y="1192064"/>
            <a:ext cx="1504964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dirty="0"/>
              <a:t>Женская</a:t>
            </a:r>
          </a:p>
          <a:p>
            <a:r>
              <a:rPr lang="ru-RU" dirty="0"/>
              <a:t>консультация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4555572" y="6218945"/>
            <a:ext cx="1754508" cy="4354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accent1">
                    <a:lumMod val="50000"/>
                  </a:schemeClr>
                </a:solidFill>
              </a:rPr>
              <a:t>Время на оформление </a:t>
            </a:r>
            <a:r>
              <a:rPr lang="en-US" sz="1200" b="1" dirty="0">
                <a:solidFill>
                  <a:schemeClr val="accent1">
                    <a:lumMod val="50000"/>
                  </a:schemeClr>
                </a:solidFill>
              </a:rPr>
              <a:t>~ 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</a:rPr>
              <a:t>10 минут</a:t>
            </a:r>
          </a:p>
        </p:txBody>
      </p:sp>
      <p:pic>
        <p:nvPicPr>
          <p:cNvPr id="68" name="Picture 2" descr="http://birth-info.ru/pics/2016/04/1460389796_8bf1.jpg"/>
          <p:cNvPicPr>
            <a:picLocks noGrp="1" noChangeAspect="1" noChangeArrowheads="1"/>
          </p:cNvPicPr>
          <p:nvPr>
            <p:ph idx="1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6019" y="317361"/>
            <a:ext cx="1037432" cy="1525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Рисунок 1843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41" y="2928981"/>
            <a:ext cx="295316" cy="1267002"/>
          </a:xfrm>
          <a:prstGeom prst="rect">
            <a:avLst/>
          </a:prstGeom>
        </p:spPr>
      </p:pic>
      <p:pic>
        <p:nvPicPr>
          <p:cNvPr id="18436" name="Рисунок 1843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286" y="2928981"/>
            <a:ext cx="295316" cy="1267002"/>
          </a:xfrm>
          <a:prstGeom prst="rect">
            <a:avLst/>
          </a:prstGeom>
        </p:spPr>
      </p:pic>
      <p:pic>
        <p:nvPicPr>
          <p:cNvPr id="18437" name="Рисунок 1843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586" y="2919466"/>
            <a:ext cx="457264" cy="1267002"/>
          </a:xfrm>
          <a:prstGeom prst="rect">
            <a:avLst/>
          </a:prstGeom>
        </p:spPr>
      </p:pic>
      <p:cxnSp>
        <p:nvCxnSpPr>
          <p:cNvPr id="3" name="Прямая со стрелкой 2"/>
          <p:cNvCxnSpPr/>
          <p:nvPr/>
        </p:nvCxnSpPr>
        <p:spPr>
          <a:xfrm>
            <a:off x="4311228" y="1285492"/>
            <a:ext cx="2869786" cy="40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4493209" y="839401"/>
            <a:ext cx="3003249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Заключение Договора об оплате услуг оказанных по родовому сертификату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381272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777698" y="932977"/>
            <a:ext cx="3576102" cy="5864063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процесс 6"/>
          <p:cNvSpPr/>
          <p:nvPr/>
        </p:nvSpPr>
        <p:spPr>
          <a:xfrm>
            <a:off x="8067757" y="1204520"/>
            <a:ext cx="3013513" cy="5452758"/>
          </a:xfrm>
          <a:prstGeom prst="flowChartProcess">
            <a:avLst/>
          </a:prstGeom>
          <a:solidFill>
            <a:srgbClr val="E8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6" name="Picture 2" descr="http://spintegra.ru/wp-content/uploads/ed_step_4-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" t="32007" r="77183" b="47159"/>
          <a:stretch/>
        </p:blipFill>
        <p:spPr bwMode="auto">
          <a:xfrm>
            <a:off x="3902884" y="3367688"/>
            <a:ext cx="1824336" cy="1285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9" name="Picture 2" descr="http://spintegra.ru/wp-content/uploads/ed_step_4-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" t="32007" r="77183" b="47159"/>
          <a:stretch/>
        </p:blipFill>
        <p:spPr bwMode="auto">
          <a:xfrm>
            <a:off x="3812925" y="5189001"/>
            <a:ext cx="1824336" cy="1285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" name="Picture 2" descr="http://spintegra.ru/wp-content/uploads/ed_step_4-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" t="32007" r="77183" b="47159"/>
          <a:stretch/>
        </p:blipFill>
        <p:spPr bwMode="auto">
          <a:xfrm>
            <a:off x="3919967" y="1462931"/>
            <a:ext cx="1824336" cy="1285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3" name="Picture 11" descr="D:\MyDOC\Logo 20101222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179388"/>
            <a:ext cx="9144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ятиугольник 4"/>
          <p:cNvSpPr/>
          <p:nvPr/>
        </p:nvSpPr>
        <p:spPr>
          <a:xfrm>
            <a:off x="495659" y="203861"/>
            <a:ext cx="10408920" cy="93583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spcFirstLastPara="0" vert="horz" wrap="square" lIns="579054" tIns="60960" rIns="113792" bIns="6096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b="1" dirty="0">
                <a:solidFill>
                  <a:schemeClr val="tx1"/>
                </a:solidFill>
                <a:latin typeface="Calibri" pitchFamily="34" charset="0"/>
              </a:rPr>
              <a:t>Общая схема бизнес-процесса Электронного Родового Сертификата 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0344969" y="1305677"/>
            <a:ext cx="1751762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ru-RU" sz="1600" dirty="0"/>
              <a:t>Электронный</a:t>
            </a:r>
          </a:p>
          <a:p>
            <a:pPr algn="ctr"/>
            <a:r>
              <a:rPr lang="ru-RU" sz="1600" dirty="0"/>
              <a:t>документооборот</a:t>
            </a:r>
          </a:p>
        </p:txBody>
      </p:sp>
      <p:pic>
        <p:nvPicPr>
          <p:cNvPr id="42" name="Picture 8" descr="D:\Users\DKukushkin\Downloads\1457020909_Streamline-77_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9065" y="468119"/>
            <a:ext cx="1143570" cy="736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/>
          <p:cNvSpPr txBox="1"/>
          <p:nvPr/>
        </p:nvSpPr>
        <p:spPr>
          <a:xfrm>
            <a:off x="2830127" y="932977"/>
            <a:ext cx="2579784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u="sng" dirty="0">
                <a:solidFill>
                  <a:prstClr val="black"/>
                </a:solidFill>
              </a:rPr>
              <a:t>Женская консультация</a:t>
            </a:r>
            <a:endParaRPr lang="ru-RU" sz="1000" u="sng" dirty="0">
              <a:solidFill>
                <a:prstClr val="black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024183" y="2844039"/>
            <a:ext cx="23933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u="sng" dirty="0">
                <a:solidFill>
                  <a:prstClr val="black"/>
                </a:solidFill>
              </a:rPr>
              <a:t>Родильный дом</a:t>
            </a:r>
            <a:endParaRPr lang="en-US" u="sng" dirty="0">
              <a:solidFill>
                <a:prstClr val="black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031796" y="4780274"/>
            <a:ext cx="2378115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u="sng" dirty="0">
                <a:solidFill>
                  <a:prstClr val="black"/>
                </a:solidFill>
              </a:rPr>
              <a:t>Детская поликлиника</a:t>
            </a:r>
            <a:endParaRPr lang="ru-RU" sz="1000" u="sng" dirty="0">
              <a:solidFill>
                <a:prstClr val="black"/>
              </a:solidFill>
            </a:endParaRPr>
          </a:p>
        </p:txBody>
      </p:sp>
      <p:pic>
        <p:nvPicPr>
          <p:cNvPr id="50" name="Рисунок 4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3313" y="1427430"/>
            <a:ext cx="1778676" cy="1183628"/>
          </a:xfrm>
          <a:prstGeom prst="rect">
            <a:avLst/>
          </a:prstGeom>
          <a:effectLst/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761" y="3311266"/>
            <a:ext cx="1347207" cy="1347207"/>
          </a:xfrm>
          <a:prstGeom prst="rect">
            <a:avLst/>
          </a:prstGeom>
          <a:effectLst/>
        </p:spPr>
      </p:pic>
      <p:pic>
        <p:nvPicPr>
          <p:cNvPr id="52" name="Рисунок 5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796" y="5280887"/>
            <a:ext cx="1588645" cy="1189950"/>
          </a:xfrm>
          <a:prstGeom prst="rect">
            <a:avLst/>
          </a:prstGeom>
          <a:effectLst/>
        </p:spPr>
      </p:pic>
      <p:sp>
        <p:nvSpPr>
          <p:cNvPr id="61" name="Стрелка вправо 60"/>
          <p:cNvSpPr/>
          <p:nvPr/>
        </p:nvSpPr>
        <p:spPr>
          <a:xfrm>
            <a:off x="974063" y="1921801"/>
            <a:ext cx="970059" cy="224811"/>
          </a:xfrm>
          <a:prstGeom prst="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015702" y="1667629"/>
            <a:ext cx="886781" cy="24622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1000" dirty="0">
                <a:solidFill>
                  <a:prstClr val="black"/>
                </a:solidFill>
              </a:rPr>
              <a:t>ОМС, СНИЛС</a:t>
            </a:r>
          </a:p>
        </p:txBody>
      </p:sp>
      <p:sp>
        <p:nvSpPr>
          <p:cNvPr id="69" name="Стрелка вправо 68"/>
          <p:cNvSpPr/>
          <p:nvPr/>
        </p:nvSpPr>
        <p:spPr>
          <a:xfrm>
            <a:off x="974063" y="3877822"/>
            <a:ext cx="970059" cy="224811"/>
          </a:xfrm>
          <a:prstGeom prst="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015702" y="3623650"/>
            <a:ext cx="886781" cy="24622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1000" dirty="0">
                <a:solidFill>
                  <a:prstClr val="black"/>
                </a:solidFill>
              </a:rPr>
              <a:t>ОМС, СНИЛС</a:t>
            </a:r>
          </a:p>
        </p:txBody>
      </p:sp>
      <p:sp>
        <p:nvSpPr>
          <p:cNvPr id="95" name="Стрелка вправо 94"/>
          <p:cNvSpPr/>
          <p:nvPr/>
        </p:nvSpPr>
        <p:spPr>
          <a:xfrm>
            <a:off x="974063" y="5849752"/>
            <a:ext cx="970059" cy="224811"/>
          </a:xfrm>
          <a:prstGeom prst="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1015702" y="5595580"/>
            <a:ext cx="886781" cy="24622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1000" dirty="0">
                <a:solidFill>
                  <a:prstClr val="black"/>
                </a:solidFill>
              </a:rPr>
              <a:t>ОМС, СНИЛС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6393986" y="1496397"/>
            <a:ext cx="1007007" cy="24622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1000" dirty="0">
                <a:solidFill>
                  <a:prstClr val="black"/>
                </a:solidFill>
              </a:rPr>
              <a:t>Запрос номера</a:t>
            </a:r>
          </a:p>
        </p:txBody>
      </p:sp>
      <p:sp>
        <p:nvSpPr>
          <p:cNvPr id="100" name="Двойная стрелка влево/вправо 99"/>
          <p:cNvSpPr/>
          <p:nvPr/>
        </p:nvSpPr>
        <p:spPr>
          <a:xfrm>
            <a:off x="5832458" y="1728090"/>
            <a:ext cx="2130063" cy="71560"/>
          </a:xfrm>
          <a:prstGeom prst="left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6235288" y="1913850"/>
            <a:ext cx="1324402" cy="24622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1000" dirty="0">
                <a:solidFill>
                  <a:prstClr val="black"/>
                </a:solidFill>
              </a:rPr>
              <a:t>Родовый сертификат</a:t>
            </a:r>
          </a:p>
        </p:txBody>
      </p:sp>
      <p:sp>
        <p:nvSpPr>
          <p:cNvPr id="102" name="Стрелка вправо 101"/>
          <p:cNvSpPr/>
          <p:nvPr/>
        </p:nvSpPr>
        <p:spPr>
          <a:xfrm rot="10800000">
            <a:off x="5830229" y="2429506"/>
            <a:ext cx="2134520" cy="74533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3" name="Стрелка вправо 102"/>
          <p:cNvSpPr/>
          <p:nvPr/>
        </p:nvSpPr>
        <p:spPr>
          <a:xfrm>
            <a:off x="5830229" y="2111869"/>
            <a:ext cx="2134520" cy="74533"/>
          </a:xfrm>
          <a:prstGeom prst="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6361926" y="2234817"/>
            <a:ext cx="1071127" cy="24622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1000" dirty="0">
                <a:solidFill>
                  <a:prstClr val="black"/>
                </a:solidFill>
              </a:rPr>
              <a:t>Оплата талона 1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5973999" y="3342329"/>
            <a:ext cx="1846980" cy="24622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1000" dirty="0">
                <a:solidFill>
                  <a:prstClr val="black"/>
                </a:solidFill>
              </a:rPr>
              <a:t>Запрос сертификата по СНИЛС</a:t>
            </a:r>
          </a:p>
        </p:txBody>
      </p:sp>
      <p:sp>
        <p:nvSpPr>
          <p:cNvPr id="106" name="Двойная стрелка влево/вправо 105"/>
          <p:cNvSpPr/>
          <p:nvPr/>
        </p:nvSpPr>
        <p:spPr>
          <a:xfrm>
            <a:off x="5832458" y="3574022"/>
            <a:ext cx="2130063" cy="71560"/>
          </a:xfrm>
          <a:prstGeom prst="left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8" name="Стрелка вправо 107"/>
          <p:cNvSpPr/>
          <p:nvPr/>
        </p:nvSpPr>
        <p:spPr>
          <a:xfrm>
            <a:off x="5830229" y="4045361"/>
            <a:ext cx="2134520" cy="74533"/>
          </a:xfrm>
          <a:prstGeom prst="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9" name="Стрелка вправо 108"/>
          <p:cNvSpPr/>
          <p:nvPr/>
        </p:nvSpPr>
        <p:spPr>
          <a:xfrm rot="10800000">
            <a:off x="5830229" y="4441099"/>
            <a:ext cx="2134520" cy="74533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6361926" y="4246410"/>
            <a:ext cx="1071127" cy="24622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1000" dirty="0">
                <a:solidFill>
                  <a:prstClr val="black"/>
                </a:solidFill>
              </a:rPr>
              <a:t>Оплата талона 2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6017280" y="3835183"/>
            <a:ext cx="1760418" cy="24622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1000" dirty="0">
                <a:solidFill>
                  <a:prstClr val="black"/>
                </a:solidFill>
              </a:rPr>
              <a:t>Родовый сертификат талон 2</a:t>
            </a:r>
          </a:p>
        </p:txBody>
      </p:sp>
      <p:sp>
        <p:nvSpPr>
          <p:cNvPr id="112" name="Двойная стрелка влево/вправо 111"/>
          <p:cNvSpPr/>
          <p:nvPr/>
        </p:nvSpPr>
        <p:spPr>
          <a:xfrm>
            <a:off x="5832458" y="5410597"/>
            <a:ext cx="2130063" cy="71560"/>
          </a:xfrm>
          <a:prstGeom prst="left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3" name="Стрелка вправо 112"/>
          <p:cNvSpPr/>
          <p:nvPr/>
        </p:nvSpPr>
        <p:spPr>
          <a:xfrm>
            <a:off x="5830229" y="5787583"/>
            <a:ext cx="2134520" cy="74533"/>
          </a:xfrm>
          <a:prstGeom prst="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4" name="Стрелка вправо 113"/>
          <p:cNvSpPr/>
          <p:nvPr/>
        </p:nvSpPr>
        <p:spPr>
          <a:xfrm rot="10800000">
            <a:off x="5830230" y="6183321"/>
            <a:ext cx="2134520" cy="74533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6361926" y="5988632"/>
            <a:ext cx="1071127" cy="24622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1000" dirty="0">
                <a:solidFill>
                  <a:prstClr val="black"/>
                </a:solidFill>
              </a:rPr>
              <a:t>Оплата талона 3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5984419" y="5577405"/>
            <a:ext cx="1826141" cy="24622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1000" dirty="0">
                <a:solidFill>
                  <a:prstClr val="black"/>
                </a:solidFill>
              </a:rPr>
              <a:t>Родовый сертификат талон 3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5973999" y="5158374"/>
            <a:ext cx="1846980" cy="24622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1000" dirty="0">
                <a:solidFill>
                  <a:prstClr val="black"/>
                </a:solidFill>
              </a:rPr>
              <a:t>Запрос сертификата по СНИЛС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74" y="1494798"/>
            <a:ext cx="295316" cy="12670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67" y="3260216"/>
            <a:ext cx="295316" cy="126700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68" y="5230462"/>
            <a:ext cx="457264" cy="1267002"/>
          </a:xfrm>
          <a:prstGeom prst="rect">
            <a:avLst/>
          </a:prstGeom>
        </p:spPr>
      </p:pic>
      <p:sp>
        <p:nvSpPr>
          <p:cNvPr id="127" name="Скругленная прямоугольная выноска 126"/>
          <p:cNvSpPr/>
          <p:nvPr/>
        </p:nvSpPr>
        <p:spPr>
          <a:xfrm rot="5400000">
            <a:off x="8491051" y="4020655"/>
            <a:ext cx="2756096" cy="2178595"/>
          </a:xfrm>
          <a:prstGeom prst="wedgeRoundRectCallout">
            <a:avLst>
              <a:gd name="adj1" fmla="val -95952"/>
              <a:gd name="adj2" fmla="val -7909"/>
              <a:gd name="adj3" fmla="val 16667"/>
            </a:avLst>
          </a:prstGeom>
          <a:solidFill>
            <a:schemeClr val="bg1"/>
          </a:solidFill>
          <a:ln w="190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28575">
                <a:solidFill>
                  <a:schemeClr val="tx1"/>
                </a:solidFill>
              </a:ln>
            </a:endParaRPr>
          </a:p>
        </p:txBody>
      </p:sp>
      <p:sp>
        <p:nvSpPr>
          <p:cNvPr id="128" name="Прямоугольник 127"/>
          <p:cNvSpPr/>
          <p:nvPr/>
        </p:nvSpPr>
        <p:spPr>
          <a:xfrm>
            <a:off x="8190022" y="2060712"/>
            <a:ext cx="1765385" cy="4248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prstClr val="black"/>
                </a:solidFill>
              </a:rPr>
              <a:t>ФСС РФ</a:t>
            </a:r>
          </a:p>
        </p:txBody>
      </p:sp>
      <p:pic>
        <p:nvPicPr>
          <p:cNvPr id="129" name="Picture 2" descr="http://images.myshared.ru/4/48781/slide_5.jpg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89" t="63232" r="50669" b="18862"/>
          <a:stretch/>
        </p:blipFill>
        <p:spPr bwMode="auto">
          <a:xfrm>
            <a:off x="8425250" y="2464624"/>
            <a:ext cx="1477096" cy="110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" name="Облако 129"/>
          <p:cNvSpPr/>
          <p:nvPr/>
        </p:nvSpPr>
        <p:spPr>
          <a:xfrm>
            <a:off x="8312149" y="1518204"/>
            <a:ext cx="1521130" cy="619974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solidFill>
                <a:prstClr val="black"/>
              </a:solidFill>
            </a:endParaRPr>
          </a:p>
          <a:p>
            <a:pPr algn="ctr"/>
            <a:endParaRPr lang="ru-RU" sz="1000" dirty="0">
              <a:solidFill>
                <a:prstClr val="black"/>
              </a:solidFill>
            </a:endParaRPr>
          </a:p>
          <a:p>
            <a:pPr algn="ctr"/>
            <a:r>
              <a:rPr lang="ru-RU" sz="1000" dirty="0">
                <a:solidFill>
                  <a:prstClr val="black"/>
                </a:solidFill>
              </a:rPr>
              <a:t>База данных ЕИИС Соцстрах</a:t>
            </a:r>
          </a:p>
          <a:p>
            <a:pPr algn="ctr"/>
            <a:endParaRPr lang="ru-RU" dirty="0"/>
          </a:p>
        </p:txBody>
      </p:sp>
      <p:pic>
        <p:nvPicPr>
          <p:cNvPr id="131" name="Рисунок 130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24"/>
          <a:stretch/>
        </p:blipFill>
        <p:spPr>
          <a:xfrm>
            <a:off x="9541337" y="2073278"/>
            <a:ext cx="490093" cy="347027"/>
          </a:xfrm>
          <a:prstGeom prst="rect">
            <a:avLst/>
          </a:prstGeom>
          <a:ln>
            <a:solidFill>
              <a:schemeClr val="bg1"/>
            </a:solidFill>
            <a:prstDash val="sysDot"/>
          </a:ln>
        </p:spPr>
      </p:pic>
      <p:pic>
        <p:nvPicPr>
          <p:cNvPr id="132" name="Picture 2" descr="http://birth-info.ru/pics/2016/04/1460389796_8bf1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3402" y="4271094"/>
            <a:ext cx="1166638" cy="1704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" name="Прямоугольник 132"/>
          <p:cNvSpPr/>
          <p:nvPr/>
        </p:nvSpPr>
        <p:spPr>
          <a:xfrm>
            <a:off x="9425755" y="4781431"/>
            <a:ext cx="1123075" cy="565535"/>
          </a:xfrm>
          <a:prstGeom prst="rect">
            <a:avLst/>
          </a:prstGeom>
          <a:solidFill>
            <a:schemeClr val="accent6">
              <a:alpha val="59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4" name="Прямоугольник 133"/>
          <p:cNvSpPr/>
          <p:nvPr/>
        </p:nvSpPr>
        <p:spPr>
          <a:xfrm>
            <a:off x="9433042" y="5344220"/>
            <a:ext cx="1084170" cy="351040"/>
          </a:xfrm>
          <a:prstGeom prst="rect">
            <a:avLst/>
          </a:prstGeom>
          <a:solidFill>
            <a:srgbClr val="D08CC3">
              <a:alpha val="59000"/>
            </a:srgb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5" name="TextBox 134"/>
          <p:cNvSpPr txBox="1"/>
          <p:nvPr/>
        </p:nvSpPr>
        <p:spPr>
          <a:xfrm>
            <a:off x="9419810" y="5423143"/>
            <a:ext cx="113542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200" dirty="0"/>
              <a:t>Талон №3-1</a:t>
            </a:r>
          </a:p>
        </p:txBody>
      </p:sp>
      <p:sp>
        <p:nvSpPr>
          <p:cNvPr id="136" name="TextBox 135"/>
          <p:cNvSpPr txBox="1"/>
          <p:nvPr/>
        </p:nvSpPr>
        <p:spPr>
          <a:xfrm>
            <a:off x="9456214" y="5759457"/>
            <a:ext cx="113542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200" dirty="0"/>
              <a:t>Талон №3-2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9413402" y="4453265"/>
            <a:ext cx="1135429" cy="2769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200" dirty="0"/>
              <a:t>Талон №1</a:t>
            </a:r>
          </a:p>
        </p:txBody>
      </p:sp>
      <p:sp>
        <p:nvSpPr>
          <p:cNvPr id="138" name="TextBox 137"/>
          <p:cNvSpPr txBox="1"/>
          <p:nvPr/>
        </p:nvSpPr>
        <p:spPr>
          <a:xfrm>
            <a:off x="9413402" y="4949008"/>
            <a:ext cx="997774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200" dirty="0"/>
              <a:t>Талон №2</a:t>
            </a:r>
          </a:p>
        </p:txBody>
      </p:sp>
      <p:sp>
        <p:nvSpPr>
          <p:cNvPr id="139" name="TextBox 138"/>
          <p:cNvSpPr txBox="1"/>
          <p:nvPr/>
        </p:nvSpPr>
        <p:spPr>
          <a:xfrm>
            <a:off x="9584759" y="4194965"/>
            <a:ext cx="1150927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200" dirty="0"/>
              <a:t>Корешок </a:t>
            </a:r>
          </a:p>
        </p:txBody>
      </p:sp>
      <p:sp>
        <p:nvSpPr>
          <p:cNvPr id="140" name="Прямоугольник 139"/>
          <p:cNvSpPr/>
          <p:nvPr/>
        </p:nvSpPr>
        <p:spPr>
          <a:xfrm>
            <a:off x="9420935" y="5687873"/>
            <a:ext cx="1084170" cy="351040"/>
          </a:xfrm>
          <a:prstGeom prst="rect">
            <a:avLst/>
          </a:prstGeom>
          <a:solidFill>
            <a:srgbClr val="D08CC3">
              <a:alpha val="59000"/>
            </a:srgb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2" name="Прямоугольник 141"/>
          <p:cNvSpPr/>
          <p:nvPr/>
        </p:nvSpPr>
        <p:spPr>
          <a:xfrm>
            <a:off x="9206495" y="3781500"/>
            <a:ext cx="1385691" cy="43936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prstClr val="black"/>
                </a:solidFill>
              </a:rPr>
              <a:t>Автоматическое формирование  </a:t>
            </a:r>
          </a:p>
        </p:txBody>
      </p:sp>
      <p:sp>
        <p:nvSpPr>
          <p:cNvPr id="144" name="Прямоугольник 143"/>
          <p:cNvSpPr/>
          <p:nvPr/>
        </p:nvSpPr>
        <p:spPr>
          <a:xfrm>
            <a:off x="4256044" y="1675372"/>
            <a:ext cx="1017135" cy="66785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</a:rPr>
              <a:t>АРМ ЛПУ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145" name="Прямоугольник 144"/>
          <p:cNvSpPr/>
          <p:nvPr/>
        </p:nvSpPr>
        <p:spPr>
          <a:xfrm>
            <a:off x="3549937" y="1358027"/>
            <a:ext cx="2292179" cy="37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prstClr val="black"/>
                </a:solidFill>
              </a:rPr>
              <a:t>Информационная система МО</a:t>
            </a:r>
          </a:p>
        </p:txBody>
      </p:sp>
      <p:sp>
        <p:nvSpPr>
          <p:cNvPr id="147" name="Прямоугольник 146"/>
          <p:cNvSpPr/>
          <p:nvPr/>
        </p:nvSpPr>
        <p:spPr>
          <a:xfrm>
            <a:off x="4238961" y="3580129"/>
            <a:ext cx="1017135" cy="66785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prstClr val="black"/>
                </a:solidFill>
              </a:rPr>
              <a:t>АРМ ЛПУ</a:t>
            </a:r>
          </a:p>
        </p:txBody>
      </p:sp>
      <p:sp>
        <p:nvSpPr>
          <p:cNvPr id="148" name="Прямоугольник 147"/>
          <p:cNvSpPr/>
          <p:nvPr/>
        </p:nvSpPr>
        <p:spPr>
          <a:xfrm>
            <a:off x="3532854" y="3262784"/>
            <a:ext cx="2292179" cy="37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prstClr val="black"/>
                </a:solidFill>
              </a:rPr>
              <a:t>Информационная система МО</a:t>
            </a:r>
          </a:p>
        </p:txBody>
      </p:sp>
      <p:sp>
        <p:nvSpPr>
          <p:cNvPr id="150" name="Прямоугольник 149"/>
          <p:cNvSpPr/>
          <p:nvPr/>
        </p:nvSpPr>
        <p:spPr>
          <a:xfrm>
            <a:off x="4149002" y="5401442"/>
            <a:ext cx="1017135" cy="66785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prstClr val="black"/>
                </a:solidFill>
              </a:rPr>
              <a:t>АРМ ЛПУ</a:t>
            </a:r>
          </a:p>
        </p:txBody>
      </p:sp>
      <p:sp>
        <p:nvSpPr>
          <p:cNvPr id="151" name="Прямоугольник 150"/>
          <p:cNvSpPr/>
          <p:nvPr/>
        </p:nvSpPr>
        <p:spPr>
          <a:xfrm>
            <a:off x="3442895" y="5084097"/>
            <a:ext cx="2292179" cy="37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prstClr val="black"/>
                </a:solidFill>
              </a:rPr>
              <a:t>Информационная система МО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277465" y="6319234"/>
            <a:ext cx="2743200" cy="365125"/>
          </a:xfrm>
        </p:spPr>
        <p:txBody>
          <a:bodyPr/>
          <a:lstStyle/>
          <a:p>
            <a:fld id="{94151A91-27CE-47DA-8419-E9A328CB25FE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968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4003004" y="2878676"/>
            <a:ext cx="1612731" cy="916625"/>
          </a:xfrm>
          <a:prstGeom prst="rect">
            <a:avLst/>
          </a:prstGeom>
          <a:solidFill>
            <a:schemeClr val="bg1"/>
          </a:solidFill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ФСС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ФГИС ЕИИС Соцстрах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функциональный компонент ЭРС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653320" y="6493267"/>
            <a:ext cx="551379" cy="36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E1711512-9B2F-493A-A09F-5FEC1B035675}" type="slidenum">
              <a:rPr lang="ru-RU" sz="1400" smtClean="0">
                <a:solidFill>
                  <a:schemeClr val="bg1">
                    <a:lumMod val="50000"/>
                  </a:schemeClr>
                </a:solidFill>
              </a:rPr>
              <a:t>4</a:t>
            </a:fld>
            <a:endParaRPr lang="ru-RU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98957" y="1607436"/>
            <a:ext cx="1612731" cy="762000"/>
          </a:xfrm>
          <a:prstGeom prst="rect">
            <a:avLst/>
          </a:prstGeom>
          <a:solidFill>
            <a:schemeClr val="bg1"/>
          </a:solidFill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ПФР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информационная система ПФР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60265" y="2723779"/>
            <a:ext cx="2218034" cy="1175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Заявление на пособие с указанием наименования и адреса медицинской организации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325058" y="1330605"/>
            <a:ext cx="5714541" cy="3459873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Чтобы получить ежемесячную выплату, </a:t>
            </a:r>
            <a:r>
              <a:rPr lang="ru-RU" sz="2000" dirty="0" smtClean="0">
                <a:solidFill>
                  <a:schemeClr val="tx1"/>
                </a:solidFill>
              </a:rPr>
              <a:t>беременной женщине </a:t>
            </a:r>
            <a:r>
              <a:rPr lang="ru-RU" sz="2000" dirty="0">
                <a:solidFill>
                  <a:schemeClr val="tx1"/>
                </a:solidFill>
              </a:rPr>
              <a:t>нужно будет соответствовать следующим условиям:</a:t>
            </a:r>
          </a:p>
          <a:p>
            <a:endParaRPr lang="ru-RU" sz="2000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</a:rPr>
              <a:t>срок </a:t>
            </a:r>
            <a:r>
              <a:rPr lang="ru-RU" sz="2000" dirty="0" smtClean="0">
                <a:solidFill>
                  <a:schemeClr val="tx1"/>
                </a:solidFill>
              </a:rPr>
              <a:t>беременности </a:t>
            </a:r>
            <a:r>
              <a:rPr lang="ru-RU" sz="2000" dirty="0">
                <a:solidFill>
                  <a:schemeClr val="tx1"/>
                </a:solidFill>
              </a:rPr>
              <a:t>составляет шесть и более недель;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</a:rPr>
              <a:t>женщина встала </a:t>
            </a:r>
            <a:r>
              <a:rPr lang="ru-RU" sz="2000" dirty="0">
                <a:solidFill>
                  <a:schemeClr val="tx1"/>
                </a:solidFill>
              </a:rPr>
              <a:t>на учет в </a:t>
            </a:r>
            <a:r>
              <a:rPr lang="ru-RU" sz="2000" dirty="0" smtClean="0">
                <a:solidFill>
                  <a:schemeClr val="tx1"/>
                </a:solidFill>
              </a:rPr>
              <a:t>медицинской организации </a:t>
            </a:r>
            <a:r>
              <a:rPr lang="ru-RU" sz="2000" dirty="0">
                <a:solidFill>
                  <a:schemeClr val="tx1"/>
                </a:solidFill>
              </a:rPr>
              <a:t>в ранние сроки беременности (до двенадцати недель);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</a:rPr>
              <a:t>размер среднедушевого дохода </a:t>
            </a:r>
            <a:r>
              <a:rPr lang="ru-RU" sz="2000" dirty="0" smtClean="0">
                <a:solidFill>
                  <a:schemeClr val="tx1"/>
                </a:solidFill>
              </a:rPr>
              <a:t>семьи </a:t>
            </a:r>
            <a:r>
              <a:rPr lang="ru-RU" sz="2000" dirty="0">
                <a:solidFill>
                  <a:schemeClr val="tx1"/>
                </a:solidFill>
              </a:rPr>
              <a:t>не превышает величину прожиточного </a:t>
            </a:r>
            <a:r>
              <a:rPr lang="ru-RU" sz="2000" dirty="0" smtClean="0">
                <a:solidFill>
                  <a:schemeClr val="tx1"/>
                </a:solidFill>
              </a:rPr>
              <a:t>минимума;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47" name="Рисунок 4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88" y="1189140"/>
            <a:ext cx="369845" cy="1586756"/>
          </a:xfrm>
          <a:prstGeom prst="rect">
            <a:avLst/>
          </a:prstGeom>
        </p:spPr>
      </p:pic>
      <p:cxnSp>
        <p:nvCxnSpPr>
          <p:cNvPr id="76" name="Соединительная линия уступом 75"/>
          <p:cNvCxnSpPr>
            <a:stCxn id="12" idx="3"/>
            <a:endCxn id="11" idx="3"/>
          </p:cNvCxnSpPr>
          <p:nvPr/>
        </p:nvCxnSpPr>
        <p:spPr>
          <a:xfrm flipH="1" flipV="1">
            <a:off x="5611688" y="1988436"/>
            <a:ext cx="4047" cy="1348553"/>
          </a:xfrm>
          <a:prstGeom prst="bentConnector3">
            <a:avLst>
              <a:gd name="adj1" fmla="val -5648629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 стрелкой 83"/>
          <p:cNvCxnSpPr>
            <a:stCxn id="47" idx="3"/>
            <a:endCxn id="28" idx="1"/>
          </p:cNvCxnSpPr>
          <p:nvPr/>
        </p:nvCxnSpPr>
        <p:spPr>
          <a:xfrm>
            <a:off x="549233" y="1982518"/>
            <a:ext cx="154371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11" idx="2"/>
            <a:endCxn id="12" idx="0"/>
          </p:cNvCxnSpPr>
          <p:nvPr/>
        </p:nvCxnSpPr>
        <p:spPr>
          <a:xfrm>
            <a:off x="4805323" y="2369436"/>
            <a:ext cx="4047" cy="5092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2" descr="http://r47fss.ru/images/11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5649" y="2568569"/>
            <a:ext cx="578689" cy="491973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28" name="Прямоугольник 27"/>
          <p:cNvSpPr/>
          <p:nvPr/>
        </p:nvSpPr>
        <p:spPr>
          <a:xfrm>
            <a:off x="2092943" y="1601518"/>
            <a:ext cx="1612731" cy="762000"/>
          </a:xfrm>
          <a:prstGeom prst="rect">
            <a:avLst/>
          </a:prstGeom>
          <a:solidFill>
            <a:schemeClr val="bg1"/>
          </a:solidFill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Территориальный орган ПФР</a:t>
            </a:r>
            <a:endParaRPr lang="ru-RU" sz="1400" b="1" dirty="0">
              <a:solidFill>
                <a:schemeClr val="tx1"/>
              </a:solidFill>
            </a:endParaRPr>
          </a:p>
        </p:txBody>
      </p:sp>
      <p:cxnSp>
        <p:nvCxnSpPr>
          <p:cNvPr id="20" name="Прямая со стрелкой 19"/>
          <p:cNvCxnSpPr>
            <a:stCxn id="28" idx="3"/>
            <a:endCxn id="11" idx="1"/>
          </p:cNvCxnSpPr>
          <p:nvPr/>
        </p:nvCxnSpPr>
        <p:spPr>
          <a:xfrm>
            <a:off x="3705674" y="1982518"/>
            <a:ext cx="293283" cy="5918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5405" y="1241257"/>
            <a:ext cx="570688" cy="582102"/>
          </a:xfrm>
          <a:prstGeom prst="rect">
            <a:avLst/>
          </a:prstGeom>
        </p:spPr>
      </p:pic>
      <p:pic>
        <p:nvPicPr>
          <p:cNvPr id="21" name="Picture 11" descr="D:\MyDOC\Logo 20101222.bm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179388"/>
            <a:ext cx="9144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Заголовок 1"/>
          <p:cNvSpPr txBox="1">
            <a:spLocks/>
          </p:cNvSpPr>
          <p:nvPr/>
        </p:nvSpPr>
        <p:spPr>
          <a:xfrm>
            <a:off x="1494546" y="126549"/>
            <a:ext cx="10545053" cy="9714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latin typeface="+mn-lt"/>
                <a:cs typeface="Times New Roman" panose="02020603050405020304" pitchFamily="18" charset="0"/>
              </a:rPr>
              <a:t>С </a:t>
            </a:r>
            <a:r>
              <a:rPr lang="ru-RU" sz="2400" b="1" dirty="0">
                <a:latin typeface="+mn-lt"/>
                <a:cs typeface="Times New Roman" panose="02020603050405020304" pitchFamily="18" charset="0"/>
              </a:rPr>
              <a:t>1 июля 2021 года </a:t>
            </a:r>
            <a:r>
              <a:rPr lang="ru-RU" sz="2400" b="1" dirty="0" smtClean="0">
                <a:latin typeface="+mn-lt"/>
                <a:cs typeface="Times New Roman" panose="02020603050405020304" pitchFamily="18" charset="0"/>
              </a:rPr>
              <a:t>выплата </a:t>
            </a:r>
            <a:r>
              <a:rPr lang="ru-RU" sz="2400" b="1" dirty="0">
                <a:latin typeface="+mn-lt"/>
                <a:cs typeface="Times New Roman" panose="02020603050405020304" pitchFamily="18" charset="0"/>
              </a:rPr>
              <a:t>ежемесячного пособия беременным женщинам, вставшим на учет в ранние сроки </a:t>
            </a:r>
            <a:r>
              <a:rPr lang="ru-RU" sz="2400" b="1" dirty="0" smtClean="0">
                <a:latin typeface="+mn-lt"/>
                <a:cs typeface="Times New Roman" panose="02020603050405020304" pitchFamily="18" charset="0"/>
              </a:rPr>
              <a:t>беременности, будет осуществляться ПФР на основании сведений из электронного родового сертификата</a:t>
            </a:r>
            <a:endParaRPr lang="ru-RU" sz="2400" b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49233" y="5463277"/>
            <a:ext cx="10517024" cy="130262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ru-RU" sz="2000" dirty="0" smtClean="0">
                <a:solidFill>
                  <a:schemeClr val="tx1"/>
                </a:solidFill>
              </a:rPr>
              <a:t>Выплата </a:t>
            </a:r>
            <a:r>
              <a:rPr lang="ru-RU" sz="2000" dirty="0">
                <a:solidFill>
                  <a:schemeClr val="tx1"/>
                </a:solidFill>
              </a:rPr>
              <a:t>пособия осуществляется при предоставлении </a:t>
            </a:r>
            <a:r>
              <a:rPr lang="ru-RU" sz="2000" dirty="0" smtClean="0">
                <a:solidFill>
                  <a:schemeClr val="tx1"/>
                </a:solidFill>
              </a:rPr>
              <a:t>сведений </a:t>
            </a:r>
            <a:r>
              <a:rPr lang="ru-RU" sz="2000" b="1" dirty="0">
                <a:solidFill>
                  <a:srgbClr val="FF0000"/>
                </a:solidFill>
              </a:rPr>
              <a:t>о посещениях женщиной медицинской организации</a:t>
            </a:r>
            <a:r>
              <a:rPr lang="ru-RU" sz="2000" dirty="0">
                <a:solidFill>
                  <a:schemeClr val="tx1"/>
                </a:solidFill>
              </a:rPr>
              <a:t>, оказывающей медицинскую помощь в период беременности, </a:t>
            </a:r>
            <a:r>
              <a:rPr lang="ru-RU" sz="2000" b="1" dirty="0">
                <a:solidFill>
                  <a:srgbClr val="FF0000"/>
                </a:solidFill>
              </a:rPr>
              <a:t>в сроки 10-14 недель, 18-22 недели и 30-32 недели</a:t>
            </a:r>
            <a:r>
              <a:rPr lang="ru-RU" sz="2000" dirty="0">
                <a:solidFill>
                  <a:schemeClr val="tx1"/>
                </a:solidFill>
              </a:rPr>
              <a:t> на основании сведений, содержащихся в электронном родовом сертификате.</a:t>
            </a:r>
          </a:p>
        </p:txBody>
      </p:sp>
      <p:sp>
        <p:nvSpPr>
          <p:cNvPr id="13" name="Плюс 12"/>
          <p:cNvSpPr/>
          <p:nvPr/>
        </p:nvSpPr>
        <p:spPr>
          <a:xfrm>
            <a:off x="5436428" y="5004965"/>
            <a:ext cx="350520" cy="352231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940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birth-info.ru/pics/2016/04/1460389796_8bf1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802" y="1754524"/>
            <a:ext cx="2256130" cy="3316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150246" y="6406105"/>
            <a:ext cx="2743200" cy="365125"/>
          </a:xfrm>
        </p:spPr>
        <p:txBody>
          <a:bodyPr/>
          <a:lstStyle/>
          <a:p>
            <a:fld id="{1ABC9798-65A9-4E4D-A1C1-98557ADEC129}" type="slidenum">
              <a:rPr lang="ru-RU" smtClean="0"/>
              <a:t>5</a:t>
            </a:fld>
            <a:endParaRPr lang="ru-RU" dirty="0"/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1555507" y="208410"/>
            <a:ext cx="9456058" cy="4980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latin typeface="+mn-lt"/>
                <a:cs typeface="Times New Roman" panose="02020603050405020304" pitchFamily="18" charset="0"/>
              </a:rPr>
              <a:t>Родовой сертификат в форме электронного документа с 01.07.2021</a:t>
            </a:r>
            <a:endParaRPr lang="ru-RU" sz="2400" b="1" dirty="0"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18" name="Picture 11" descr="D:\MyDOC\Logo 20101222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179388"/>
            <a:ext cx="709044" cy="614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288802" y="1754524"/>
            <a:ext cx="2256130" cy="331679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269844" y="1754524"/>
            <a:ext cx="2275088" cy="334023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Стрелка вправо 24"/>
          <p:cNvSpPr/>
          <p:nvPr/>
        </p:nvSpPr>
        <p:spPr>
          <a:xfrm>
            <a:off x="2870715" y="2557469"/>
            <a:ext cx="2087880" cy="1919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2563890" y="3038449"/>
            <a:ext cx="270152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Внесение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изменений в приказ </a:t>
            </a:r>
            <a:r>
              <a:rPr lang="ru-R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Минздравсоцразвития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№701 «О родовом сертификате»</a:t>
            </a:r>
            <a:endParaRPr lang="ru-RU" dirty="0"/>
          </a:p>
        </p:txBody>
      </p:sp>
      <p:graphicFrame>
        <p:nvGraphicFramePr>
          <p:cNvPr id="27" name="Таблица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284612"/>
              </p:ext>
            </p:extLst>
          </p:nvPr>
        </p:nvGraphicFramePr>
        <p:xfrm>
          <a:off x="5265419" y="1085628"/>
          <a:ext cx="6760068" cy="4475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3461"/>
                <a:gridCol w="5746607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Электронный</a:t>
                      </a:r>
                      <a:r>
                        <a:rPr lang="ru-RU" baseline="0" dirty="0" smtClean="0"/>
                        <a:t> родовой сертификат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Раздел 1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Сведения, заполняемые при первичном посещении женской консультации (формирование родового сертификата). Запрос номера ЭРС, сведения о медицинской организации (МО), сведения о получателе услуг</a:t>
                      </a:r>
                      <a:r>
                        <a:rPr lang="ru-RU" sz="1600" baseline="0" dirty="0" smtClean="0"/>
                        <a:t> (ФИО, СНИЛС)</a:t>
                      </a:r>
                      <a:endParaRPr lang="ru-RU" sz="16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Раздел 2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FF0000"/>
                          </a:solidFill>
                        </a:rPr>
                        <a:t>Сведения</a:t>
                      </a:r>
                      <a:r>
                        <a:rPr lang="ru-RU" sz="1600" b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</a:rPr>
                        <a:t>о посещениях в период беременности</a:t>
                      </a:r>
                      <a:r>
                        <a:rPr lang="ru-RU" sz="1600" dirty="0" smtClean="0"/>
                        <a:t>,</a:t>
                      </a:r>
                      <a:r>
                        <a:rPr lang="ru-RU" sz="1600" baseline="0" dirty="0" smtClean="0"/>
                        <a:t> о </a:t>
                      </a:r>
                      <a:r>
                        <a:rPr lang="ru-RU" sz="1600" dirty="0" smtClean="0"/>
                        <a:t>сроке беременности на момент обращения в МО, акушерский статус, сведения о многоплодной беременности, предполагаемую дату родов, сведения о не обращении получателя услуг в медицинскую организацию, сведения о оказании правовой, психологической и </a:t>
                      </a:r>
                      <a:r>
                        <a:rPr lang="ru-RU" sz="1600" dirty="0" err="1" smtClean="0"/>
                        <a:t>мед.соц</a:t>
                      </a:r>
                      <a:r>
                        <a:rPr lang="ru-RU" sz="1600" dirty="0" smtClean="0"/>
                        <a:t>. помощи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Раздел 3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Сведения Талона 1 электронного родового сертификата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Раздел 4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Сведения Талона 2 электронного родового сертификата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Раздел 5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Сведения Талона 3-1 электронного родового сертификата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Раздел 6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Сведения Талона 3-2 электронного родового сертификата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2" name="TextBox 41"/>
          <p:cNvSpPr txBox="1"/>
          <p:nvPr/>
        </p:nvSpPr>
        <p:spPr>
          <a:xfrm>
            <a:off x="1626346" y="5940233"/>
            <a:ext cx="10267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Все сведения, в том числе и о посещении медицинской организации, необходимо заносить в ЭРС в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течении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1 дня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8546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0102" y="768629"/>
            <a:ext cx="10321586" cy="842638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Информационная работа с медицинскими организациями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031" y="2077726"/>
            <a:ext cx="1574933" cy="157493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990582" y="3825411"/>
            <a:ext cx="229582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Горячая линия Фонда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56340" y="3798389"/>
            <a:ext cx="18639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Telegram</a:t>
            </a: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-чаты</a:t>
            </a:r>
            <a:endParaRPr lang="ru-RU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00082" y="6125517"/>
            <a:ext cx="73125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+ на сайте Фонда размещена спецификация ЭРС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8057" y="2110942"/>
            <a:ext cx="1280533" cy="128053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3765" y="1999321"/>
            <a:ext cx="1530403" cy="155498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9203452" y="3650296"/>
            <a:ext cx="26910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Персональный менеджер ФСС</a:t>
            </a:r>
            <a:endParaRPr lang="ru-RU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57" y="1999321"/>
            <a:ext cx="1995246" cy="1528774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37757" y="3747486"/>
            <a:ext cx="1941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АРМ ЛПУ</a:t>
            </a:r>
          </a:p>
        </p:txBody>
      </p:sp>
      <p:pic>
        <p:nvPicPr>
          <p:cNvPr id="20" name="Picture 11" descr="D:\MyDOC\Logo 20101222.bmp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80171" y="2213021"/>
            <a:ext cx="447482" cy="35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Заголовок 1"/>
          <p:cNvSpPr txBox="1">
            <a:spLocks/>
          </p:cNvSpPr>
          <p:nvPr/>
        </p:nvSpPr>
        <p:spPr>
          <a:xfrm>
            <a:off x="1555507" y="208410"/>
            <a:ext cx="9456058" cy="4980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latin typeface="+mn-lt"/>
                <a:cs typeface="Times New Roman" panose="02020603050405020304" pitchFamily="18" charset="0"/>
              </a:rPr>
              <a:t>Родовой сертификат в форме электронного документа с 01.07.2021</a:t>
            </a:r>
            <a:endParaRPr lang="ru-RU" sz="2400" b="1" dirty="0"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22" name="Picture 11" descr="D:\MyDOC\Logo 20101222.bmp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79388" y="179388"/>
            <a:ext cx="709044" cy="614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22"/>
          <p:cNvSpPr txBox="1"/>
          <p:nvPr/>
        </p:nvSpPr>
        <p:spPr>
          <a:xfrm>
            <a:off x="390847" y="5460855"/>
            <a:ext cx="11382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+ ФСС проводит семинары по работе с электронным родовым сертификатом 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39918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4764555" y="5210205"/>
            <a:ext cx="1612731" cy="916625"/>
          </a:xfrm>
          <a:prstGeom prst="rect">
            <a:avLst/>
          </a:prstGeom>
          <a:solidFill>
            <a:schemeClr val="bg1"/>
          </a:solidFill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ФСС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ФГИС ЕИИС Соцстрах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функциональный компонент ЭРС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653320" y="6493267"/>
            <a:ext cx="551379" cy="36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E1711512-9B2F-493A-A09F-5FEC1B035675}" type="slidenum">
              <a:rPr lang="ru-RU" sz="1400" smtClean="0">
                <a:solidFill>
                  <a:schemeClr val="bg1">
                    <a:lumMod val="50000"/>
                  </a:schemeClr>
                </a:solidFill>
              </a:rPr>
              <a:t>7</a:t>
            </a:fld>
            <a:endParaRPr lang="ru-RU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64555" y="1889376"/>
            <a:ext cx="1612731" cy="762000"/>
          </a:xfrm>
          <a:prstGeom prst="rect">
            <a:avLst/>
          </a:prstGeom>
          <a:solidFill>
            <a:schemeClr val="bg1"/>
          </a:solidFill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ПФР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информационная система ПФР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764556" y="3355009"/>
            <a:ext cx="1612731" cy="102004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Запрос-ответ осуществляется через </a:t>
            </a:r>
            <a:r>
              <a:rPr lang="en-US" sz="1200" dirty="0" smtClean="0">
                <a:solidFill>
                  <a:schemeClr val="tx1"/>
                </a:solidFill>
              </a:rPr>
              <a:t>FTP </a:t>
            </a:r>
            <a:r>
              <a:rPr lang="ru-RU" sz="1200" dirty="0" smtClean="0">
                <a:solidFill>
                  <a:schemeClr val="tx1"/>
                </a:solidFill>
              </a:rPr>
              <a:t>ФСС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129908" y="2637575"/>
            <a:ext cx="2218034" cy="1175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Заявление на пособие с указанием наименования и адреса медицинской организации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367074" y="930911"/>
            <a:ext cx="4485171" cy="4588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/>
                </a:solidFill>
              </a:rPr>
              <a:t>На </a:t>
            </a:r>
            <a:r>
              <a:rPr lang="ru-RU" sz="1400" dirty="0">
                <a:solidFill>
                  <a:schemeClr val="tx1"/>
                </a:solidFill>
              </a:rPr>
              <a:t>основании </a:t>
            </a:r>
            <a:r>
              <a:rPr lang="ru-RU" sz="1400" dirty="0" smtClean="0">
                <a:solidFill>
                  <a:schemeClr val="tx1"/>
                </a:solidFill>
              </a:rPr>
              <a:t>поступившего запроса ФСС направляет </a:t>
            </a:r>
            <a:r>
              <a:rPr lang="ru-RU" sz="1400" dirty="0">
                <a:solidFill>
                  <a:schemeClr val="tx1"/>
                </a:solidFill>
              </a:rPr>
              <a:t>ответ в </a:t>
            </a:r>
            <a:r>
              <a:rPr lang="ru-RU" sz="1400" dirty="0" smtClean="0">
                <a:solidFill>
                  <a:schemeClr val="tx1"/>
                </a:solidFill>
              </a:rPr>
              <a:t>ПФР </a:t>
            </a:r>
            <a:r>
              <a:rPr lang="ru-RU" sz="1400" dirty="0">
                <a:solidFill>
                  <a:schemeClr val="tx1"/>
                </a:solidFill>
              </a:rPr>
              <a:t>с указанием следующей информации:</a:t>
            </a:r>
          </a:p>
          <a:p>
            <a:endParaRPr lang="ru-RU" sz="1400" dirty="0" smtClean="0">
              <a:solidFill>
                <a:schemeClr val="tx1"/>
              </a:solidFill>
            </a:endParaRPr>
          </a:p>
          <a:p>
            <a:r>
              <a:rPr lang="ru-RU" sz="1400" dirty="0" smtClean="0">
                <a:solidFill>
                  <a:schemeClr val="tx1"/>
                </a:solidFill>
              </a:rPr>
              <a:t>а</a:t>
            </a:r>
            <a:r>
              <a:rPr lang="ru-RU" sz="1400" dirty="0">
                <a:solidFill>
                  <a:schemeClr val="tx1"/>
                </a:solidFill>
              </a:rPr>
              <a:t>) факт постановки заявителя на учет в </a:t>
            </a:r>
            <a:r>
              <a:rPr lang="ru-RU" sz="1400" dirty="0" smtClean="0">
                <a:solidFill>
                  <a:schemeClr val="tx1"/>
                </a:solidFill>
              </a:rPr>
              <a:t>МО в ранние </a:t>
            </a:r>
            <a:r>
              <a:rPr lang="ru-RU" sz="1400" dirty="0">
                <a:solidFill>
                  <a:schemeClr val="tx1"/>
                </a:solidFill>
              </a:rPr>
              <a:t>сроки беременности;</a:t>
            </a:r>
          </a:p>
          <a:p>
            <a:r>
              <a:rPr lang="ru-RU" sz="1400" dirty="0">
                <a:solidFill>
                  <a:schemeClr val="tx1"/>
                </a:solidFill>
              </a:rPr>
              <a:t>б) дата постановки заявителя на учет в </a:t>
            </a:r>
            <a:r>
              <a:rPr lang="ru-RU" sz="1400" dirty="0" smtClean="0">
                <a:solidFill>
                  <a:schemeClr val="tx1"/>
                </a:solidFill>
              </a:rPr>
              <a:t>МО в ранние </a:t>
            </a:r>
            <a:r>
              <a:rPr lang="ru-RU" sz="1400" dirty="0">
                <a:solidFill>
                  <a:schemeClr val="tx1"/>
                </a:solidFill>
              </a:rPr>
              <a:t>сроки </a:t>
            </a:r>
            <a:r>
              <a:rPr lang="ru-RU" sz="1400" dirty="0" smtClean="0">
                <a:solidFill>
                  <a:schemeClr val="tx1"/>
                </a:solidFill>
              </a:rPr>
              <a:t>беременности;</a:t>
            </a:r>
            <a:endParaRPr lang="ru-RU" sz="1400" dirty="0">
              <a:solidFill>
                <a:schemeClr val="tx1"/>
              </a:solidFill>
            </a:endParaRPr>
          </a:p>
          <a:p>
            <a:r>
              <a:rPr lang="ru-RU" sz="1400" dirty="0">
                <a:solidFill>
                  <a:schemeClr val="tx1"/>
                </a:solidFill>
              </a:rPr>
              <a:t>в) срок беременности заявителя на момент постановки на учет </a:t>
            </a:r>
            <a:r>
              <a:rPr lang="ru-RU" sz="1400" dirty="0" smtClean="0">
                <a:solidFill>
                  <a:schemeClr val="tx1"/>
                </a:solidFill>
              </a:rPr>
              <a:t>в МО в </a:t>
            </a:r>
            <a:r>
              <a:rPr lang="ru-RU" sz="1400" dirty="0">
                <a:solidFill>
                  <a:schemeClr val="tx1"/>
                </a:solidFill>
              </a:rPr>
              <a:t>ранние сроки беременности;</a:t>
            </a:r>
          </a:p>
          <a:p>
            <a:r>
              <a:rPr lang="ru-RU" sz="1400" dirty="0">
                <a:solidFill>
                  <a:schemeClr val="tx1"/>
                </a:solidFill>
              </a:rPr>
              <a:t>г) срок предполагаемой даты </a:t>
            </a:r>
            <a:r>
              <a:rPr lang="ru-RU" sz="1400" dirty="0" smtClean="0">
                <a:solidFill>
                  <a:schemeClr val="tx1"/>
                </a:solidFill>
              </a:rPr>
              <a:t>родов; </a:t>
            </a:r>
          </a:p>
          <a:p>
            <a:r>
              <a:rPr lang="ru-RU" sz="1400" dirty="0" smtClean="0">
                <a:solidFill>
                  <a:schemeClr val="tx1"/>
                </a:solidFill>
              </a:rPr>
              <a:t>д) сведения </a:t>
            </a:r>
            <a:r>
              <a:rPr lang="ru-RU" sz="1400" dirty="0">
                <a:solidFill>
                  <a:schemeClr val="tx1"/>
                </a:solidFill>
              </a:rPr>
              <a:t>о посещении женщиной </a:t>
            </a:r>
            <a:r>
              <a:rPr lang="ru-RU" sz="1400" dirty="0" smtClean="0">
                <a:solidFill>
                  <a:schemeClr val="tx1"/>
                </a:solidFill>
              </a:rPr>
              <a:t>МО;</a:t>
            </a:r>
          </a:p>
          <a:p>
            <a:r>
              <a:rPr lang="ru-RU" sz="1400" dirty="0" smtClean="0">
                <a:solidFill>
                  <a:schemeClr val="tx1"/>
                </a:solidFill>
              </a:rPr>
              <a:t>е) сведения о </a:t>
            </a:r>
            <a:r>
              <a:rPr lang="ru-RU" sz="1400" dirty="0" err="1" smtClean="0">
                <a:solidFill>
                  <a:schemeClr val="tx1"/>
                </a:solidFill>
              </a:rPr>
              <a:t>родоразрешении</a:t>
            </a:r>
            <a:r>
              <a:rPr lang="ru-RU" sz="1400" dirty="0">
                <a:solidFill>
                  <a:schemeClr val="tx1"/>
                </a:solidFill>
              </a:rPr>
              <a:t>, прерывании </a:t>
            </a:r>
            <a:r>
              <a:rPr lang="ru-RU" sz="1400" dirty="0" smtClean="0">
                <a:solidFill>
                  <a:schemeClr val="tx1"/>
                </a:solidFill>
              </a:rPr>
              <a:t>беременности;</a:t>
            </a:r>
          </a:p>
          <a:p>
            <a:r>
              <a:rPr lang="ru-RU" sz="1400" dirty="0">
                <a:solidFill>
                  <a:schemeClr val="tx1"/>
                </a:solidFill>
              </a:rPr>
              <a:t>ж</a:t>
            </a:r>
            <a:r>
              <a:rPr lang="ru-RU" sz="1400" dirty="0" smtClean="0">
                <a:solidFill>
                  <a:schemeClr val="tx1"/>
                </a:solidFill>
              </a:rPr>
              <a:t>) сведения </a:t>
            </a:r>
            <a:r>
              <a:rPr lang="ru-RU" sz="1400" dirty="0">
                <a:solidFill>
                  <a:schemeClr val="tx1"/>
                </a:solidFill>
              </a:rPr>
              <a:t>о </a:t>
            </a:r>
            <a:r>
              <a:rPr lang="ru-RU" sz="1400" dirty="0" smtClean="0">
                <a:solidFill>
                  <a:schemeClr val="tx1"/>
                </a:solidFill>
              </a:rPr>
              <a:t>НЕ посещении </a:t>
            </a:r>
            <a:r>
              <a:rPr lang="ru-RU" sz="1400" dirty="0">
                <a:solidFill>
                  <a:schemeClr val="tx1"/>
                </a:solidFill>
              </a:rPr>
              <a:t>женщиной МО;</a:t>
            </a:r>
          </a:p>
          <a:p>
            <a:endParaRPr lang="ru-RU" sz="1400" dirty="0">
              <a:solidFill>
                <a:schemeClr val="tx1"/>
              </a:solidFill>
            </a:endParaRPr>
          </a:p>
          <a:p>
            <a:r>
              <a:rPr lang="ru-RU" sz="1400" dirty="0" smtClean="0">
                <a:solidFill>
                  <a:schemeClr val="tx1"/>
                </a:solidFill>
              </a:rPr>
              <a:t>Сведения по заявителю предоставляются ФСС в ПФР постоянно, без дополнительного запроса, по мере внесения дополнительной информации МО в ФК ЭРС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47" name="Рисунок 4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986" y="1471080"/>
            <a:ext cx="369845" cy="158675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49558" y="42598"/>
            <a:ext cx="103410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400" b="1" cap="all">
                <a:solidFill>
                  <a:schemeClr val="accent1"/>
                </a:solidFill>
              </a:defRPr>
            </a:lvl1pPr>
          </a:lstStyle>
          <a:p>
            <a:pPr algn="ctr"/>
            <a:r>
              <a:rPr lang="ru-RU" dirty="0" smtClean="0"/>
              <a:t>Информационный обмен при Назначении ПФР ПОСОБИЯ «РАННИЕ СРОКИ» В Случаях получения услуг заявительницей в медицинских организациях на безвозмездной основе </a:t>
            </a:r>
            <a:r>
              <a:rPr lang="ru-RU" dirty="0" smtClean="0">
                <a:solidFill>
                  <a:srgbClr val="FF0000"/>
                </a:solidFill>
              </a:rPr>
              <a:t>в рамках </a:t>
            </a:r>
            <a:r>
              <a:rPr lang="ru-RU" dirty="0" err="1" smtClean="0">
                <a:solidFill>
                  <a:srgbClr val="FF0000"/>
                </a:solidFill>
              </a:rPr>
              <a:t>омс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69" name="Прямая со стрелкой 68"/>
          <p:cNvCxnSpPr>
            <a:stCxn id="11" idx="2"/>
            <a:endCxn id="14" idx="0"/>
          </p:cNvCxnSpPr>
          <p:nvPr/>
        </p:nvCxnSpPr>
        <p:spPr>
          <a:xfrm>
            <a:off x="5570921" y="2651376"/>
            <a:ext cx="1" cy="7036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Соединительная линия уступом 75"/>
          <p:cNvCxnSpPr>
            <a:stCxn id="12" idx="3"/>
            <a:endCxn id="11" idx="3"/>
          </p:cNvCxnSpPr>
          <p:nvPr/>
        </p:nvCxnSpPr>
        <p:spPr>
          <a:xfrm flipV="1">
            <a:off x="6377286" y="2270376"/>
            <a:ext cx="12700" cy="3398142"/>
          </a:xfrm>
          <a:prstGeom prst="bentConnector3">
            <a:avLst>
              <a:gd name="adj1" fmla="val 5982858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 стрелкой 83"/>
          <p:cNvCxnSpPr>
            <a:stCxn id="47" idx="3"/>
            <a:endCxn id="28" idx="1"/>
          </p:cNvCxnSpPr>
          <p:nvPr/>
        </p:nvCxnSpPr>
        <p:spPr>
          <a:xfrm>
            <a:off x="1314831" y="2264458"/>
            <a:ext cx="154371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14" idx="2"/>
          </p:cNvCxnSpPr>
          <p:nvPr/>
        </p:nvCxnSpPr>
        <p:spPr>
          <a:xfrm flipH="1">
            <a:off x="5570920" y="4375053"/>
            <a:ext cx="2" cy="8351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2" descr="http://r47fss.ru/images/11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048" y="4967713"/>
            <a:ext cx="578689" cy="491973"/>
          </a:xfrm>
          <a:prstGeom prst="rect">
            <a:avLst/>
          </a:prstGeom>
          <a:solidFill>
            <a:schemeClr val="bg1"/>
          </a:solidFill>
          <a:extLst/>
        </p:spPr>
      </p:pic>
      <p:cxnSp>
        <p:nvCxnSpPr>
          <p:cNvPr id="8" name="Соединительная линия уступом 7"/>
          <p:cNvCxnSpPr>
            <a:stCxn id="12" idx="1"/>
            <a:endCxn id="11" idx="0"/>
          </p:cNvCxnSpPr>
          <p:nvPr/>
        </p:nvCxnSpPr>
        <p:spPr>
          <a:xfrm rot="10800000" flipH="1">
            <a:off x="4764555" y="1889376"/>
            <a:ext cx="806366" cy="3779142"/>
          </a:xfrm>
          <a:prstGeom prst="bentConnector4">
            <a:avLst>
              <a:gd name="adj1" fmla="val -567366"/>
              <a:gd name="adj2" fmla="val 115727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231820" y="4710000"/>
            <a:ext cx="4129552" cy="11754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ФСС направляет в ПФР перечень МО, которые участвуют в формировании родовых сертификатов и имеют действующие договора с ФСС *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0" y="6250266"/>
            <a:ext cx="6960069" cy="6015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* Договор </a:t>
            </a:r>
            <a:r>
              <a:rPr lang="ru-RU" sz="1400" dirty="0">
                <a:solidFill>
                  <a:schemeClr val="tx1"/>
                </a:solidFill>
              </a:rPr>
              <a:t>об оплате услуг, оказанных женщине в период </a:t>
            </a:r>
            <a:r>
              <a:rPr lang="ru-RU" sz="1400" dirty="0" smtClean="0">
                <a:solidFill>
                  <a:schemeClr val="tx1"/>
                </a:solidFill>
              </a:rPr>
              <a:t>беременности, в соответствии </a:t>
            </a:r>
            <a:r>
              <a:rPr lang="ru-RU" sz="1400" dirty="0">
                <a:solidFill>
                  <a:schemeClr val="tx1"/>
                </a:solidFill>
              </a:rPr>
              <a:t>с </a:t>
            </a:r>
            <a:r>
              <a:rPr lang="ru-RU" sz="1400" dirty="0" smtClean="0">
                <a:solidFill>
                  <a:schemeClr val="tx1"/>
                </a:solidFill>
              </a:rPr>
              <a:t>постановлением </a:t>
            </a:r>
            <a:r>
              <a:rPr lang="ru-RU" sz="1400" dirty="0">
                <a:solidFill>
                  <a:schemeClr val="tx1"/>
                </a:solidFill>
              </a:rPr>
              <a:t>Правительства Российской Федерации от </a:t>
            </a:r>
            <a:r>
              <a:rPr lang="ru-RU" sz="1400" dirty="0" smtClean="0">
                <a:solidFill>
                  <a:schemeClr val="tx1"/>
                </a:solidFill>
              </a:rPr>
              <a:t>31 декабря </a:t>
            </a:r>
            <a:r>
              <a:rPr lang="ru-RU" sz="1400" dirty="0">
                <a:solidFill>
                  <a:schemeClr val="tx1"/>
                </a:solidFill>
              </a:rPr>
              <a:t>2010 г. № 1233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2858541" y="1883458"/>
            <a:ext cx="1612731" cy="762000"/>
          </a:xfrm>
          <a:prstGeom prst="rect">
            <a:avLst/>
          </a:prstGeom>
          <a:solidFill>
            <a:schemeClr val="bg1"/>
          </a:solidFill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Территориальный орган ПФР</a:t>
            </a:r>
            <a:endParaRPr lang="ru-RU" sz="1400" b="1" dirty="0">
              <a:solidFill>
                <a:schemeClr val="tx1"/>
              </a:solidFill>
            </a:endParaRPr>
          </a:p>
        </p:txBody>
      </p:sp>
      <p:cxnSp>
        <p:nvCxnSpPr>
          <p:cNvPr id="20" name="Прямая со стрелкой 19"/>
          <p:cNvCxnSpPr>
            <a:stCxn id="28" idx="3"/>
            <a:endCxn id="11" idx="1"/>
          </p:cNvCxnSpPr>
          <p:nvPr/>
        </p:nvCxnSpPr>
        <p:spPr>
          <a:xfrm>
            <a:off x="4471272" y="2264458"/>
            <a:ext cx="293283" cy="5918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003" y="1523197"/>
            <a:ext cx="570688" cy="582102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7392029" y="5458527"/>
            <a:ext cx="4440127" cy="1306213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ru-RU" sz="1400" dirty="0" smtClean="0">
                <a:solidFill>
                  <a:schemeClr val="tx1"/>
                </a:solidFill>
              </a:rPr>
              <a:t>Выплата </a:t>
            </a:r>
            <a:r>
              <a:rPr lang="ru-RU" sz="1400" dirty="0">
                <a:solidFill>
                  <a:schemeClr val="tx1"/>
                </a:solidFill>
              </a:rPr>
              <a:t>пособия осуществляется при предоставлении </a:t>
            </a:r>
            <a:r>
              <a:rPr lang="ru-RU" sz="1400" dirty="0" smtClean="0">
                <a:solidFill>
                  <a:schemeClr val="tx1"/>
                </a:solidFill>
              </a:rPr>
              <a:t>сведений </a:t>
            </a:r>
            <a:r>
              <a:rPr lang="ru-RU" sz="1400" b="1" dirty="0">
                <a:solidFill>
                  <a:srgbClr val="FF0000"/>
                </a:solidFill>
              </a:rPr>
              <a:t>о посещениях женщиной медицинской организации</a:t>
            </a:r>
            <a:r>
              <a:rPr lang="ru-RU" sz="1400" dirty="0">
                <a:solidFill>
                  <a:schemeClr val="tx1"/>
                </a:solidFill>
              </a:rPr>
              <a:t>, оказывающей медицинскую помощь в период беременности, </a:t>
            </a:r>
            <a:r>
              <a:rPr lang="ru-RU" sz="1400" b="1" dirty="0">
                <a:solidFill>
                  <a:srgbClr val="FF0000"/>
                </a:solidFill>
              </a:rPr>
              <a:t>в сроки 10-14 недель, 18-22 недели и 30-32 недели</a:t>
            </a:r>
            <a:r>
              <a:rPr lang="ru-RU" sz="1400" dirty="0">
                <a:solidFill>
                  <a:schemeClr val="tx1"/>
                </a:solidFill>
              </a:rPr>
              <a:t> на основании сведений, содержащихся в электронном родовом сертификате.</a:t>
            </a:r>
          </a:p>
        </p:txBody>
      </p:sp>
    </p:spTree>
    <p:extLst>
      <p:ext uri="{BB962C8B-B14F-4D97-AF65-F5344CB8AC3E}">
        <p14:creationId xmlns:p14="http://schemas.microsoft.com/office/powerpoint/2010/main" val="6731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653320" y="6493267"/>
            <a:ext cx="551379" cy="36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E1711512-9B2F-493A-A09F-5FEC1B035675}" type="slidenum">
              <a:rPr lang="ru-RU" sz="1400" smtClean="0">
                <a:solidFill>
                  <a:schemeClr val="bg1">
                    <a:lumMod val="50000"/>
                  </a:schemeClr>
                </a:solidFill>
              </a:rPr>
              <a:t>8</a:t>
            </a:fld>
            <a:endParaRPr lang="ru-RU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919875" y="1689495"/>
            <a:ext cx="1612731" cy="762000"/>
          </a:xfrm>
          <a:prstGeom prst="rect">
            <a:avLst/>
          </a:prstGeom>
          <a:solidFill>
            <a:schemeClr val="bg1"/>
          </a:solidFill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Территориальный орган ПФР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919874" y="5650405"/>
            <a:ext cx="1612731" cy="762000"/>
          </a:xfrm>
          <a:prstGeom prst="rect">
            <a:avLst/>
          </a:prstGeom>
          <a:solidFill>
            <a:schemeClr val="bg1"/>
          </a:solidFill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Медицинская организация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919873" y="4234850"/>
            <a:ext cx="1612731" cy="102004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Запрос в МО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(в том числе электронном виде)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242885" y="2118572"/>
            <a:ext cx="2218034" cy="10365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Заявление на пособие с указанием наименования и адреса медицинской организации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419788" y="1689495"/>
            <a:ext cx="4233532" cy="4155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/>
                </a:solidFill>
              </a:rPr>
              <a:t>На </a:t>
            </a:r>
            <a:r>
              <a:rPr lang="ru-RU" sz="1400" dirty="0">
                <a:solidFill>
                  <a:schemeClr val="tx1"/>
                </a:solidFill>
              </a:rPr>
              <a:t>основании </a:t>
            </a:r>
            <a:r>
              <a:rPr lang="ru-RU" sz="1400" dirty="0" smtClean="0">
                <a:solidFill>
                  <a:schemeClr val="tx1"/>
                </a:solidFill>
              </a:rPr>
              <a:t>поступившего запроса МО подготавливает </a:t>
            </a:r>
            <a:r>
              <a:rPr lang="ru-RU" sz="1400" dirty="0">
                <a:solidFill>
                  <a:schemeClr val="tx1"/>
                </a:solidFill>
              </a:rPr>
              <a:t>и </a:t>
            </a:r>
            <a:r>
              <a:rPr lang="ru-RU" sz="1400" dirty="0" smtClean="0">
                <a:solidFill>
                  <a:schemeClr val="tx1"/>
                </a:solidFill>
              </a:rPr>
              <a:t>направляет </a:t>
            </a:r>
            <a:r>
              <a:rPr lang="ru-RU" sz="1400" dirty="0">
                <a:solidFill>
                  <a:schemeClr val="tx1"/>
                </a:solidFill>
              </a:rPr>
              <a:t>ответ в </a:t>
            </a:r>
            <a:r>
              <a:rPr lang="ru-RU" sz="1400" dirty="0" smtClean="0">
                <a:solidFill>
                  <a:schemeClr val="tx1"/>
                </a:solidFill>
              </a:rPr>
              <a:t>ПФР с </a:t>
            </a:r>
            <a:r>
              <a:rPr lang="ru-RU" sz="1400" dirty="0">
                <a:solidFill>
                  <a:schemeClr val="tx1"/>
                </a:solidFill>
              </a:rPr>
              <a:t>указанием следующей информации:</a:t>
            </a:r>
          </a:p>
          <a:p>
            <a:endParaRPr lang="ru-RU" sz="1400" dirty="0" smtClean="0">
              <a:solidFill>
                <a:schemeClr val="tx1"/>
              </a:solidFill>
            </a:endParaRPr>
          </a:p>
          <a:p>
            <a:r>
              <a:rPr lang="ru-RU" sz="1400" dirty="0" smtClean="0">
                <a:solidFill>
                  <a:schemeClr val="tx1"/>
                </a:solidFill>
              </a:rPr>
              <a:t>а</a:t>
            </a:r>
            <a:r>
              <a:rPr lang="ru-RU" sz="1400" dirty="0">
                <a:solidFill>
                  <a:schemeClr val="tx1"/>
                </a:solidFill>
              </a:rPr>
              <a:t>) факт постановки заявителя на учет в </a:t>
            </a:r>
            <a:r>
              <a:rPr lang="ru-RU" sz="1400" dirty="0" smtClean="0">
                <a:solidFill>
                  <a:schemeClr val="tx1"/>
                </a:solidFill>
              </a:rPr>
              <a:t>МО в ранние </a:t>
            </a:r>
            <a:r>
              <a:rPr lang="ru-RU" sz="1400" dirty="0">
                <a:solidFill>
                  <a:schemeClr val="tx1"/>
                </a:solidFill>
              </a:rPr>
              <a:t>сроки беременности;</a:t>
            </a:r>
          </a:p>
          <a:p>
            <a:r>
              <a:rPr lang="ru-RU" sz="1400" dirty="0">
                <a:solidFill>
                  <a:schemeClr val="tx1"/>
                </a:solidFill>
              </a:rPr>
              <a:t>б) дата постановки заявителя на учет в </a:t>
            </a:r>
            <a:r>
              <a:rPr lang="ru-RU" sz="1400" dirty="0" smtClean="0">
                <a:solidFill>
                  <a:schemeClr val="tx1"/>
                </a:solidFill>
              </a:rPr>
              <a:t>МО в ранние </a:t>
            </a:r>
            <a:r>
              <a:rPr lang="ru-RU" sz="1400" dirty="0">
                <a:solidFill>
                  <a:schemeClr val="tx1"/>
                </a:solidFill>
              </a:rPr>
              <a:t>сроки </a:t>
            </a:r>
            <a:r>
              <a:rPr lang="ru-RU" sz="1400" dirty="0" smtClean="0">
                <a:solidFill>
                  <a:schemeClr val="tx1"/>
                </a:solidFill>
              </a:rPr>
              <a:t>беременности;</a:t>
            </a:r>
            <a:endParaRPr lang="ru-RU" sz="1400" dirty="0">
              <a:solidFill>
                <a:schemeClr val="tx1"/>
              </a:solidFill>
            </a:endParaRPr>
          </a:p>
          <a:p>
            <a:r>
              <a:rPr lang="ru-RU" sz="1400" dirty="0">
                <a:solidFill>
                  <a:schemeClr val="tx1"/>
                </a:solidFill>
              </a:rPr>
              <a:t>в) срок беременности заявителя на момент постановки на учет </a:t>
            </a:r>
            <a:r>
              <a:rPr lang="ru-RU" sz="1400" dirty="0" smtClean="0">
                <a:solidFill>
                  <a:schemeClr val="tx1"/>
                </a:solidFill>
              </a:rPr>
              <a:t>в МО в </a:t>
            </a:r>
            <a:r>
              <a:rPr lang="ru-RU" sz="1400" dirty="0">
                <a:solidFill>
                  <a:schemeClr val="tx1"/>
                </a:solidFill>
              </a:rPr>
              <a:t>ранние сроки беременности;</a:t>
            </a:r>
          </a:p>
          <a:p>
            <a:r>
              <a:rPr lang="ru-RU" sz="1400" dirty="0">
                <a:solidFill>
                  <a:schemeClr val="tx1"/>
                </a:solidFill>
              </a:rPr>
              <a:t>г) срок предполагаемой даты </a:t>
            </a:r>
            <a:r>
              <a:rPr lang="ru-RU" sz="1400" dirty="0" smtClean="0">
                <a:solidFill>
                  <a:schemeClr val="tx1"/>
                </a:solidFill>
              </a:rPr>
              <a:t>родов; </a:t>
            </a:r>
          </a:p>
          <a:p>
            <a:endParaRPr lang="ru-RU" sz="1400" dirty="0" smtClean="0">
              <a:solidFill>
                <a:schemeClr val="tx1"/>
              </a:solidFill>
            </a:endParaRPr>
          </a:p>
          <a:p>
            <a:r>
              <a:rPr lang="ru-RU" sz="1400" dirty="0" smtClean="0">
                <a:solidFill>
                  <a:schemeClr val="tx1"/>
                </a:solidFill>
              </a:rPr>
              <a:t>а </a:t>
            </a:r>
            <a:r>
              <a:rPr lang="ru-RU" sz="1400" dirty="0">
                <a:solidFill>
                  <a:schemeClr val="tx1"/>
                </a:solidFill>
              </a:rPr>
              <a:t>так </a:t>
            </a:r>
            <a:r>
              <a:rPr lang="ru-RU" sz="1400" dirty="0" smtClean="0">
                <a:solidFill>
                  <a:schemeClr val="tx1"/>
                </a:solidFill>
              </a:rPr>
              <a:t>же, </a:t>
            </a:r>
            <a:r>
              <a:rPr lang="ru-RU" sz="1400" dirty="0">
                <a:solidFill>
                  <a:schemeClr val="tx1"/>
                </a:solidFill>
              </a:rPr>
              <a:t>при </a:t>
            </a:r>
            <a:r>
              <a:rPr lang="ru-RU" sz="1400" dirty="0" smtClean="0">
                <a:solidFill>
                  <a:schemeClr val="tx1"/>
                </a:solidFill>
              </a:rPr>
              <a:t>необходимости, </a:t>
            </a:r>
            <a:r>
              <a:rPr lang="ru-RU" sz="1400" dirty="0">
                <a:solidFill>
                  <a:schemeClr val="tx1"/>
                </a:solidFill>
              </a:rPr>
              <a:t>о </a:t>
            </a:r>
            <a:r>
              <a:rPr lang="ru-RU" sz="1400" dirty="0" smtClean="0">
                <a:solidFill>
                  <a:schemeClr val="tx1"/>
                </a:solidFill>
              </a:rPr>
              <a:t>наличии сведений </a:t>
            </a:r>
            <a:r>
              <a:rPr lang="ru-RU" sz="1400" dirty="0">
                <a:solidFill>
                  <a:schemeClr val="tx1"/>
                </a:solidFill>
              </a:rPr>
              <a:t>о посещении женщиной </a:t>
            </a:r>
            <a:r>
              <a:rPr lang="ru-RU" sz="1400" dirty="0" smtClean="0">
                <a:solidFill>
                  <a:schemeClr val="tx1"/>
                </a:solidFill>
              </a:rPr>
              <a:t>МО, </a:t>
            </a:r>
            <a:r>
              <a:rPr lang="ru-RU" sz="1400" dirty="0" err="1" smtClean="0">
                <a:solidFill>
                  <a:schemeClr val="tx1"/>
                </a:solidFill>
              </a:rPr>
              <a:t>родоразрешении</a:t>
            </a:r>
            <a:r>
              <a:rPr lang="ru-RU" sz="1400" dirty="0">
                <a:solidFill>
                  <a:schemeClr val="tx1"/>
                </a:solidFill>
              </a:rPr>
              <a:t>, прерывании беременности.</a:t>
            </a:r>
          </a:p>
        </p:txBody>
      </p:sp>
      <p:pic>
        <p:nvPicPr>
          <p:cNvPr id="47" name="Рисунок 4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630" y="1277117"/>
            <a:ext cx="369845" cy="158675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49558" y="42598"/>
            <a:ext cx="105337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400" b="1" cap="all">
                <a:solidFill>
                  <a:schemeClr val="accent1"/>
                </a:solidFill>
              </a:defRPr>
            </a:lvl1pPr>
          </a:lstStyle>
          <a:p>
            <a:pPr algn="ctr"/>
            <a:r>
              <a:rPr lang="ru-RU" dirty="0"/>
              <a:t>Информационный обмен при </a:t>
            </a:r>
            <a:r>
              <a:rPr lang="ru-RU" dirty="0" smtClean="0"/>
              <a:t>Назначении ПФР ПОСОБИЯ «РАННИЕ СРОКИ» В Случаях получения услуг заявительницей </a:t>
            </a:r>
            <a:r>
              <a:rPr lang="ru-RU" dirty="0">
                <a:solidFill>
                  <a:srgbClr val="FF0000"/>
                </a:solidFill>
              </a:rPr>
              <a:t>не в рамках </a:t>
            </a:r>
            <a:r>
              <a:rPr lang="ru-RU" dirty="0" err="1">
                <a:solidFill>
                  <a:srgbClr val="FF0000"/>
                </a:solidFill>
              </a:rPr>
              <a:t>омс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smtClean="0"/>
              <a:t>в военных, ведомственных, коммерческих организациях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8330" y="1316049"/>
            <a:ext cx="570688" cy="582102"/>
          </a:xfrm>
          <a:prstGeom prst="rect">
            <a:avLst/>
          </a:prstGeom>
        </p:spPr>
      </p:pic>
      <p:cxnSp>
        <p:nvCxnSpPr>
          <p:cNvPr id="69" name="Прямая со стрелкой 68"/>
          <p:cNvCxnSpPr>
            <a:stCxn id="11" idx="2"/>
            <a:endCxn id="29" idx="0"/>
          </p:cNvCxnSpPr>
          <p:nvPr/>
        </p:nvCxnSpPr>
        <p:spPr>
          <a:xfrm flipH="1">
            <a:off x="5726239" y="2451495"/>
            <a:ext cx="2" cy="2818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 стрелкой 83"/>
          <p:cNvCxnSpPr>
            <a:stCxn id="47" idx="3"/>
            <a:endCxn id="11" idx="1"/>
          </p:cNvCxnSpPr>
          <p:nvPr/>
        </p:nvCxnSpPr>
        <p:spPr>
          <a:xfrm>
            <a:off x="1895475" y="2070495"/>
            <a:ext cx="30244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6" name="Рисунок 8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8330" y="5366614"/>
            <a:ext cx="1056328" cy="512159"/>
          </a:xfrm>
          <a:prstGeom prst="rect">
            <a:avLst/>
          </a:prstGeom>
        </p:spPr>
      </p:pic>
      <p:cxnSp>
        <p:nvCxnSpPr>
          <p:cNvPr id="18" name="Прямая со стрелкой 17"/>
          <p:cNvCxnSpPr>
            <a:stCxn id="14" idx="2"/>
            <a:endCxn id="12" idx="0"/>
          </p:cNvCxnSpPr>
          <p:nvPr/>
        </p:nvCxnSpPr>
        <p:spPr>
          <a:xfrm>
            <a:off x="5726239" y="5254894"/>
            <a:ext cx="1" cy="3955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4919873" y="2733304"/>
            <a:ext cx="1612731" cy="113374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МО не участвует в формировании родового сертификата </a:t>
            </a:r>
            <a:r>
              <a:rPr lang="ru-RU" sz="1200" b="1" dirty="0" smtClean="0">
                <a:solidFill>
                  <a:schemeClr val="tx1"/>
                </a:solidFill>
              </a:rPr>
              <a:t>*</a:t>
            </a:r>
            <a:endParaRPr lang="ru-RU" sz="1200" b="1" dirty="0">
              <a:solidFill>
                <a:schemeClr val="tx1"/>
              </a:solidFill>
            </a:endParaRPr>
          </a:p>
        </p:txBody>
      </p:sp>
      <p:cxnSp>
        <p:nvCxnSpPr>
          <p:cNvPr id="31" name="Прямая со стрелкой 30"/>
          <p:cNvCxnSpPr>
            <a:stCxn id="29" idx="2"/>
            <a:endCxn id="14" idx="0"/>
          </p:cNvCxnSpPr>
          <p:nvPr/>
        </p:nvCxnSpPr>
        <p:spPr>
          <a:xfrm>
            <a:off x="5726239" y="3867050"/>
            <a:ext cx="0" cy="3678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Соединительная линия уступом 27"/>
          <p:cNvCxnSpPr>
            <a:stCxn id="12" idx="3"/>
            <a:endCxn id="11" idx="3"/>
          </p:cNvCxnSpPr>
          <p:nvPr/>
        </p:nvCxnSpPr>
        <p:spPr>
          <a:xfrm flipV="1">
            <a:off x="6532605" y="2070495"/>
            <a:ext cx="1" cy="3960910"/>
          </a:xfrm>
          <a:prstGeom prst="bentConnector3">
            <a:avLst>
              <a:gd name="adj1" fmla="val 2286010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Прямоугольник 45"/>
          <p:cNvSpPr/>
          <p:nvPr/>
        </p:nvSpPr>
        <p:spPr>
          <a:xfrm>
            <a:off x="45617" y="5707380"/>
            <a:ext cx="4415301" cy="11494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tx1"/>
                </a:solidFill>
              </a:rPr>
              <a:t>* ФСС направляет в ПФР перечень МО, которые участвуют в оформлении родовых сертификатов и имеют действующие договора с </a:t>
            </a:r>
            <a:r>
              <a:rPr lang="ru-RU" sz="1200" dirty="0">
                <a:solidFill>
                  <a:schemeClr val="tx1"/>
                </a:solidFill>
              </a:rPr>
              <a:t>ФСС </a:t>
            </a:r>
            <a:r>
              <a:rPr lang="ru-RU" sz="1200" dirty="0" smtClean="0">
                <a:solidFill>
                  <a:schemeClr val="tx1"/>
                </a:solidFill>
              </a:rPr>
              <a:t>об </a:t>
            </a:r>
            <a:r>
              <a:rPr lang="ru-RU" sz="1200" dirty="0">
                <a:solidFill>
                  <a:schemeClr val="tx1"/>
                </a:solidFill>
              </a:rPr>
              <a:t>оплате услуг, оказанных женщине в период беременности, в соответствии с постановлением Правительства Российской Федерации от 31 декабря 2010 г. № 1233</a:t>
            </a:r>
          </a:p>
        </p:txBody>
      </p:sp>
    </p:spTree>
    <p:extLst>
      <p:ext uri="{BB962C8B-B14F-4D97-AF65-F5344CB8AC3E}">
        <p14:creationId xmlns:p14="http://schemas.microsoft.com/office/powerpoint/2010/main" val="4176689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Picture 2" descr="http://chehovmfc.ru/upload/iblock/517/51704d848ecb351118941a561701a77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03" b="24991"/>
          <a:stretch/>
        </p:blipFill>
        <p:spPr bwMode="auto">
          <a:xfrm flipH="1">
            <a:off x="2966846" y="5157058"/>
            <a:ext cx="777819" cy="1074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Прямоугольник 61"/>
          <p:cNvSpPr/>
          <p:nvPr/>
        </p:nvSpPr>
        <p:spPr>
          <a:xfrm>
            <a:off x="6984354" y="4922130"/>
            <a:ext cx="1250067" cy="141211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ТОФ             ФСС РФ (ЕИСС «Соцстрах)</a:t>
            </a:r>
            <a:endParaRPr lang="ru-RU" dirty="0"/>
          </a:p>
        </p:txBody>
      </p:sp>
      <p:pic>
        <p:nvPicPr>
          <p:cNvPr id="120" name="Picture 2" descr="https://r29.fss.ru/files/379860/%D1%81%D1%85%D0%B5%D0%BC%D0%B0%20%D0%B8%D0%B7%20%D0%BF%D0%BB%D0%B0%D0%BA%D0%B0%D1%82%D0%B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40" t="30253" r="39024" b="41392"/>
          <a:stretch/>
        </p:blipFill>
        <p:spPr bwMode="auto">
          <a:xfrm>
            <a:off x="8148025" y="5064526"/>
            <a:ext cx="774810" cy="689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" name="Picture 2" descr="https://r29.fss.ru/files/379860/%D1%81%D1%85%D0%B5%D0%BC%D0%B0%20%D0%B8%D0%B7%20%D0%BF%D0%BB%D0%B0%D0%BA%D0%B0%D1%82%D0%B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16" b="51851"/>
          <a:stretch/>
        </p:blipFill>
        <p:spPr bwMode="auto">
          <a:xfrm>
            <a:off x="277688" y="1646495"/>
            <a:ext cx="852764" cy="750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" name="Прямоугольник 80"/>
          <p:cNvSpPr/>
          <p:nvPr/>
        </p:nvSpPr>
        <p:spPr>
          <a:xfrm>
            <a:off x="6274877" y="3419145"/>
            <a:ext cx="1287201" cy="13600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Запрос на получение сведений об отсутствии прохождении контрольных точек (посещения)</a:t>
            </a:r>
            <a:endParaRPr lang="ru-RU" sz="1100" dirty="0"/>
          </a:p>
        </p:txBody>
      </p:sp>
      <p:sp>
        <p:nvSpPr>
          <p:cNvPr id="93" name="Прямоугольник 92"/>
          <p:cNvSpPr/>
          <p:nvPr/>
        </p:nvSpPr>
        <p:spPr>
          <a:xfrm>
            <a:off x="8798239" y="5077218"/>
            <a:ext cx="1665789" cy="77839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Определение ЖК + уточнение информации о посещении</a:t>
            </a:r>
          </a:p>
          <a:p>
            <a:pPr algn="ctr"/>
            <a:r>
              <a:rPr lang="ru-RU" sz="1100" b="1" dirty="0" smtClean="0">
                <a:solidFill>
                  <a:schemeClr val="accent6">
                    <a:lumMod val="75000"/>
                  </a:schemeClr>
                </a:solidFill>
              </a:rPr>
              <a:t>ДА</a:t>
            </a:r>
            <a:r>
              <a:rPr lang="ru-RU" sz="1100" dirty="0" smtClean="0"/>
              <a:t>/</a:t>
            </a:r>
            <a:r>
              <a:rPr lang="ru-RU" sz="1100" b="1" dirty="0" smtClean="0">
                <a:solidFill>
                  <a:srgbClr val="C00000"/>
                </a:solidFill>
              </a:rPr>
              <a:t>НЕТ</a:t>
            </a:r>
            <a:endParaRPr lang="ru-RU" sz="1100" b="1" dirty="0">
              <a:solidFill>
                <a:srgbClr val="C00000"/>
              </a:solidFill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8885975" y="6234750"/>
            <a:ext cx="1621424" cy="4669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Подтверждает сведения </a:t>
            </a:r>
          </a:p>
          <a:p>
            <a:pPr algn="ctr"/>
            <a:r>
              <a:rPr lang="ru-RU" sz="1100" b="1" dirty="0" smtClean="0">
                <a:solidFill>
                  <a:schemeClr val="accent6">
                    <a:lumMod val="50000"/>
                  </a:schemeClr>
                </a:solidFill>
              </a:rPr>
              <a:t>ДА</a:t>
            </a:r>
            <a:r>
              <a:rPr lang="ru-RU" sz="1100" dirty="0" smtClean="0"/>
              <a:t>  - забыли внести (вносит в ЭРС)</a:t>
            </a:r>
          </a:p>
          <a:p>
            <a:pPr algn="ctr"/>
            <a:r>
              <a:rPr lang="ru-RU" sz="1100" b="1" dirty="0" smtClean="0">
                <a:solidFill>
                  <a:srgbClr val="C00000"/>
                </a:solidFill>
              </a:rPr>
              <a:t>Нет</a:t>
            </a:r>
            <a:r>
              <a:rPr lang="ru-RU" sz="1100" dirty="0" smtClean="0"/>
              <a:t> – не посещала </a:t>
            </a:r>
            <a:endParaRPr lang="ru-RU" sz="11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014956" y="2239701"/>
            <a:ext cx="2095018" cy="73354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Запрос на ЭРС+ передача сведений о прохождении контрольных точек (посещения)</a:t>
            </a:r>
            <a:endParaRPr lang="ru-RU" sz="11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91418" y="57681"/>
            <a:ext cx="10509813" cy="636989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+mn-lt"/>
                <a:cs typeface="Times New Roman" panose="02020603050405020304" pitchFamily="18" charset="0"/>
              </a:rPr>
              <a:t>Взаимодействие территориальных органов ПФР и территориальных органов ФСС в процессе прохождения информации о посещаемости женщиной в период беременности, женской консультации.</a:t>
            </a:r>
            <a:endParaRPr lang="ru-RU" sz="1800" dirty="0"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4" name="Picture 2" descr="https://st3.depositphotos.com/1310390/13820/v/950/depositphotos_138201778-stock-illustration-pregnancy-stages-flat-vector-illustration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92" t="14831" r="68336" b="17283"/>
          <a:stretch/>
        </p:blipFill>
        <p:spPr bwMode="auto">
          <a:xfrm>
            <a:off x="931510" y="4828091"/>
            <a:ext cx="486141" cy="1446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36793" y="2255615"/>
            <a:ext cx="1496994" cy="7176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Женская консультация</a:t>
            </a:r>
            <a:endParaRPr lang="ru-RU" dirty="0"/>
          </a:p>
        </p:txBody>
      </p:sp>
      <p:cxnSp>
        <p:nvCxnSpPr>
          <p:cNvPr id="7" name="Прямая со стрелкой 6"/>
          <p:cNvCxnSpPr>
            <a:stCxn id="5" idx="3"/>
            <a:endCxn id="16" idx="3"/>
          </p:cNvCxnSpPr>
          <p:nvPr/>
        </p:nvCxnSpPr>
        <p:spPr>
          <a:xfrm flipV="1">
            <a:off x="1733787" y="2606473"/>
            <a:ext cx="2376187" cy="795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4109974" y="1877990"/>
            <a:ext cx="1250067" cy="141211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ФСС РФ (ЕИСС «Соцстрах)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4110941" y="4942389"/>
            <a:ext cx="1236563" cy="141211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ПФР </a:t>
            </a:r>
            <a:r>
              <a:rPr lang="ru-RU" dirty="0" smtClean="0"/>
              <a:t>/</a:t>
            </a:r>
          </a:p>
          <a:p>
            <a:pPr algn="ctr"/>
            <a:r>
              <a:rPr lang="ru-RU" dirty="0" smtClean="0"/>
              <a:t>ТОФ             ПФР 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3401991" y="3489766"/>
            <a:ext cx="1417899" cy="13600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Запрос на получение сведений о прохождении контрольных точек (посещения)</a:t>
            </a:r>
            <a:endParaRPr lang="ru-RU" sz="1100" dirty="0"/>
          </a:p>
        </p:txBody>
      </p:sp>
      <p:cxnSp>
        <p:nvCxnSpPr>
          <p:cNvPr id="27" name="Прямая со стрелкой 26"/>
          <p:cNvCxnSpPr>
            <a:stCxn id="25" idx="0"/>
          </p:cNvCxnSpPr>
          <p:nvPr/>
        </p:nvCxnSpPr>
        <p:spPr>
          <a:xfrm flipH="1" flipV="1">
            <a:off x="4722470" y="3356656"/>
            <a:ext cx="6753" cy="158573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2" name="Прямоугольник 41"/>
          <p:cNvSpPr/>
          <p:nvPr/>
        </p:nvSpPr>
        <p:spPr>
          <a:xfrm>
            <a:off x="708922" y="835410"/>
            <a:ext cx="4637592" cy="3891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Положительный результат</a:t>
            </a:r>
            <a:endParaRPr lang="ru-RU" dirty="0"/>
          </a:p>
        </p:txBody>
      </p:sp>
      <p:cxnSp>
        <p:nvCxnSpPr>
          <p:cNvPr id="45" name="Прямая со стрелкой 44"/>
          <p:cNvCxnSpPr>
            <a:stCxn id="25" idx="1"/>
          </p:cNvCxnSpPr>
          <p:nvPr/>
        </p:nvCxnSpPr>
        <p:spPr>
          <a:xfrm flipH="1" flipV="1">
            <a:off x="1417651" y="5648444"/>
            <a:ext cx="2693290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flipV="1">
            <a:off x="1263083" y="2973245"/>
            <a:ext cx="0" cy="187654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3" name="Прямоугольник 52"/>
          <p:cNvSpPr/>
          <p:nvPr/>
        </p:nvSpPr>
        <p:spPr>
          <a:xfrm>
            <a:off x="32553" y="3582365"/>
            <a:ext cx="954908" cy="13600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Постановка на учет (первичное посещение ЖК)</a:t>
            </a:r>
            <a:endParaRPr lang="ru-RU" sz="1100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2181332" y="5175330"/>
            <a:ext cx="731629" cy="37617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Выплата пособия</a:t>
            </a:r>
            <a:endParaRPr lang="ru-RU" sz="1100" dirty="0"/>
          </a:p>
        </p:txBody>
      </p:sp>
      <p:cxnSp>
        <p:nvCxnSpPr>
          <p:cNvPr id="58" name="Прямая соединительная линия 57"/>
          <p:cNvCxnSpPr>
            <a:stCxn id="2" idx="2"/>
          </p:cNvCxnSpPr>
          <p:nvPr/>
        </p:nvCxnSpPr>
        <p:spPr>
          <a:xfrm flipH="1">
            <a:off x="6046324" y="694670"/>
            <a:ext cx="1" cy="5441550"/>
          </a:xfrm>
          <a:prstGeom prst="line">
            <a:avLst/>
          </a:prstGeom>
          <a:ln>
            <a:prstDash val="lgDash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63" name="Прямоугольник 62"/>
          <p:cNvSpPr/>
          <p:nvPr/>
        </p:nvSpPr>
        <p:spPr>
          <a:xfrm>
            <a:off x="6446615" y="836858"/>
            <a:ext cx="4637592" cy="3891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dirty="0" smtClean="0"/>
              <a:t>Отрицательный результат            </a:t>
            </a:r>
            <a:r>
              <a:rPr lang="ru-RU" sz="3200" b="1" dirty="0" smtClean="0">
                <a:solidFill>
                  <a:srgbClr val="C00000"/>
                </a:solidFill>
              </a:rPr>
              <a:t>Х</a:t>
            </a:r>
          </a:p>
          <a:p>
            <a:pPr algn="ctr"/>
            <a:endParaRPr lang="ru-RU" dirty="0"/>
          </a:p>
        </p:txBody>
      </p:sp>
      <p:cxnSp>
        <p:nvCxnSpPr>
          <p:cNvPr id="71" name="Прямая соединительная линия 70"/>
          <p:cNvCxnSpPr>
            <a:stCxn id="80" idx="1"/>
          </p:cNvCxnSpPr>
          <p:nvPr/>
        </p:nvCxnSpPr>
        <p:spPr>
          <a:xfrm flipH="1" flipV="1">
            <a:off x="6420573" y="2536304"/>
            <a:ext cx="438869" cy="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>
            <a:off x="6437935" y="2536305"/>
            <a:ext cx="0" cy="282711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/>
          <p:nvPr/>
        </p:nvCxnSpPr>
        <p:spPr>
          <a:xfrm>
            <a:off x="6437935" y="5363419"/>
            <a:ext cx="55317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Прямоугольник 79"/>
          <p:cNvSpPr/>
          <p:nvPr/>
        </p:nvSpPr>
        <p:spPr>
          <a:xfrm>
            <a:off x="6859442" y="1830250"/>
            <a:ext cx="1236563" cy="141211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ТОФ             ПФР </a:t>
            </a:r>
          </a:p>
        </p:txBody>
      </p:sp>
      <p:pic>
        <p:nvPicPr>
          <p:cNvPr id="88" name="Picture 4" descr="https://thumbs.dreamstime.com/z/%D0%BE%D1%84%D0%B8%D1%81-%D0%BC%D0%B5%D0%BD%D0%B5%D0%B4%D0%B6%D0%B5%D1%80%D0%B0-25395616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4"/>
          <a:stretch/>
        </p:blipFill>
        <p:spPr bwMode="auto">
          <a:xfrm flipH="1">
            <a:off x="8240605" y="5551509"/>
            <a:ext cx="622538" cy="847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0" name="Прямая со стрелкой 89"/>
          <p:cNvCxnSpPr/>
          <p:nvPr/>
        </p:nvCxnSpPr>
        <p:spPr>
          <a:xfrm>
            <a:off x="8863144" y="5659467"/>
            <a:ext cx="1390581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1" name="Прямоугольник 90"/>
          <p:cNvSpPr/>
          <p:nvPr/>
        </p:nvSpPr>
        <p:spPr>
          <a:xfrm>
            <a:off x="10302600" y="5300652"/>
            <a:ext cx="1496994" cy="7176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Женская консультация</a:t>
            </a:r>
            <a:endParaRPr lang="ru-RU" dirty="0"/>
          </a:p>
        </p:txBody>
      </p:sp>
      <p:cxnSp>
        <p:nvCxnSpPr>
          <p:cNvPr id="95" name="Соединительная линия уступом 94"/>
          <p:cNvCxnSpPr>
            <a:stCxn id="91" idx="2"/>
            <a:endCxn id="62" idx="2"/>
          </p:cNvCxnSpPr>
          <p:nvPr/>
        </p:nvCxnSpPr>
        <p:spPr>
          <a:xfrm rot="5400000">
            <a:off x="9172264" y="4455407"/>
            <a:ext cx="315959" cy="3441709"/>
          </a:xfrm>
          <a:prstGeom prst="bentConnector3">
            <a:avLst>
              <a:gd name="adj1" fmla="val 172351"/>
            </a:avLst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8" name="Соединительная линия уступом 97"/>
          <p:cNvCxnSpPr/>
          <p:nvPr/>
        </p:nvCxnSpPr>
        <p:spPr>
          <a:xfrm flipH="1" flipV="1">
            <a:off x="8141272" y="2519662"/>
            <a:ext cx="138416" cy="3091880"/>
          </a:xfrm>
          <a:prstGeom prst="bentConnector3">
            <a:avLst>
              <a:gd name="adj1" fmla="val -165154"/>
            </a:avLst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9" name="Прямоугольник 98"/>
          <p:cNvSpPr/>
          <p:nvPr/>
        </p:nvSpPr>
        <p:spPr>
          <a:xfrm>
            <a:off x="8525235" y="3738623"/>
            <a:ext cx="1439118" cy="7210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Передает сведения </a:t>
            </a:r>
          </a:p>
          <a:p>
            <a:pPr algn="ctr"/>
            <a:r>
              <a:rPr lang="ru-RU" sz="1100" b="1" dirty="0" smtClean="0">
                <a:solidFill>
                  <a:schemeClr val="accent6">
                    <a:lumMod val="50000"/>
                  </a:schemeClr>
                </a:solidFill>
              </a:rPr>
              <a:t>ДА</a:t>
            </a:r>
            <a:r>
              <a:rPr lang="ru-RU" sz="1100" dirty="0" smtClean="0"/>
              <a:t>  - забыли внести</a:t>
            </a:r>
          </a:p>
          <a:p>
            <a:pPr algn="ctr"/>
            <a:r>
              <a:rPr lang="ru-RU" sz="1100" b="1" dirty="0" smtClean="0">
                <a:solidFill>
                  <a:srgbClr val="C00000"/>
                </a:solidFill>
              </a:rPr>
              <a:t>Нет</a:t>
            </a:r>
            <a:r>
              <a:rPr lang="ru-RU" sz="1100" dirty="0" smtClean="0"/>
              <a:t> – не посещала </a:t>
            </a:r>
            <a:endParaRPr lang="ru-RU" sz="1100" dirty="0"/>
          </a:p>
        </p:txBody>
      </p:sp>
      <p:pic>
        <p:nvPicPr>
          <p:cNvPr id="101" name="Picture 2" descr="https://st3.depositphotos.com/1310390/13820/v/950/depositphotos_138201778-stock-illustration-pregnancy-stages-flat-vector-illustration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92" t="14831" r="68336" b="17283"/>
          <a:stretch/>
        </p:blipFill>
        <p:spPr bwMode="auto">
          <a:xfrm flipH="1">
            <a:off x="11075527" y="1901148"/>
            <a:ext cx="451409" cy="1446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3" name="Соединительная линия уступом 102"/>
          <p:cNvCxnSpPr>
            <a:stCxn id="80" idx="0"/>
            <a:endCxn id="101" idx="0"/>
          </p:cNvCxnSpPr>
          <p:nvPr/>
        </p:nvCxnSpPr>
        <p:spPr>
          <a:xfrm rot="16200000" flipH="1">
            <a:off x="9354028" y="-46054"/>
            <a:ext cx="70898" cy="3823507"/>
          </a:xfrm>
          <a:prstGeom prst="bentConnector3">
            <a:avLst>
              <a:gd name="adj1" fmla="val -322435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Прямоугольник 104"/>
          <p:cNvSpPr/>
          <p:nvPr/>
        </p:nvSpPr>
        <p:spPr>
          <a:xfrm>
            <a:off x="8863143" y="1738763"/>
            <a:ext cx="1620495" cy="50093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rgbClr val="C00000"/>
                </a:solidFill>
              </a:rPr>
              <a:t>Приостановка выплаты пособия</a:t>
            </a:r>
            <a:endParaRPr lang="ru-RU" sz="1100" dirty="0">
              <a:solidFill>
                <a:srgbClr val="C00000"/>
              </a:solidFill>
            </a:endParaRPr>
          </a:p>
        </p:txBody>
      </p:sp>
      <p:sp>
        <p:nvSpPr>
          <p:cNvPr id="107" name="Прямоугольник 106"/>
          <p:cNvSpPr/>
          <p:nvPr/>
        </p:nvSpPr>
        <p:spPr>
          <a:xfrm>
            <a:off x="10235676" y="1901148"/>
            <a:ext cx="311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Х</a:t>
            </a:r>
            <a:endParaRPr lang="ru-RU" dirty="0"/>
          </a:p>
        </p:txBody>
      </p:sp>
      <p:cxnSp>
        <p:nvCxnSpPr>
          <p:cNvPr id="108" name="Прямая соединительная линия 107"/>
          <p:cNvCxnSpPr/>
          <p:nvPr/>
        </p:nvCxnSpPr>
        <p:spPr>
          <a:xfrm>
            <a:off x="11301231" y="3356656"/>
            <a:ext cx="0" cy="1952668"/>
          </a:xfrm>
          <a:prstGeom prst="line">
            <a:avLst/>
          </a:prstGeom>
          <a:ln>
            <a:solidFill>
              <a:srgbClr val="FF0000"/>
            </a:solidFill>
            <a:prstDash val="lgDash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12" name="Прямоугольник 111"/>
          <p:cNvSpPr/>
          <p:nvPr/>
        </p:nvSpPr>
        <p:spPr>
          <a:xfrm>
            <a:off x="11084207" y="4109458"/>
            <a:ext cx="2662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Х</a:t>
            </a:r>
            <a:endParaRPr lang="ru-RU" sz="2400" dirty="0"/>
          </a:p>
        </p:txBody>
      </p:sp>
      <p:pic>
        <p:nvPicPr>
          <p:cNvPr id="114" name="Picture 6" descr="https://e7.pngegg.com/pngimages/14/160/png-clipart-computer-icons-vecteur-graphic-miscellaneous-angle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201" y="823282"/>
            <a:ext cx="721479" cy="428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2" descr="https://r29.fss.ru/files/379860/%D1%81%D1%85%D0%B5%D0%BC%D0%B0%20%D0%B8%D0%B7%20%D0%BF%D0%BB%D0%B0%D0%BA%D0%B0%D1%82%D0%B0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40" t="30253" r="39024" b="41392"/>
          <a:stretch/>
        </p:blipFill>
        <p:spPr bwMode="auto">
          <a:xfrm>
            <a:off x="5021123" y="1552883"/>
            <a:ext cx="789134" cy="702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" name="Picture 2" descr="https://r29.fss.ru/files/379860/%D1%81%D1%85%D0%B5%D0%BC%D0%B0%20%D0%B8%D0%B7%20%D0%BF%D0%BB%D0%B0%D0%BA%D0%B0%D1%82%D0%B0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78" r="70344"/>
          <a:stretch/>
        </p:blipFill>
        <p:spPr bwMode="auto">
          <a:xfrm flipH="1">
            <a:off x="4958529" y="4318657"/>
            <a:ext cx="904323" cy="87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" name="Picture 2" descr="https://r29.fss.ru/files/379860/%D1%81%D1%85%D0%B5%D0%BC%D0%B0%20%D0%B8%D0%B7%20%D0%BF%D0%BB%D0%B0%D0%BA%D0%B0%D1%82%D0%B0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378" b="51851"/>
          <a:stretch/>
        </p:blipFill>
        <p:spPr bwMode="auto">
          <a:xfrm>
            <a:off x="11485629" y="4767506"/>
            <a:ext cx="620100" cy="750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1" name="Picture 2" descr="https://r29.fss.ru/files/379860/%D1%81%D1%85%D0%B5%D0%BC%D0%B0%20%D0%B8%D0%B7%20%D0%BF%D0%BB%D0%B0%D0%BA%D0%B0%D1%82%D0%B0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78" r="70344"/>
          <a:stretch/>
        </p:blipFill>
        <p:spPr bwMode="auto">
          <a:xfrm>
            <a:off x="6373113" y="1368243"/>
            <a:ext cx="920215" cy="87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8542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2707</TotalTime>
  <Words>1139</Words>
  <Application>Microsoft Office PowerPoint</Application>
  <PresentationFormat>Широкоэкранный</PresentationFormat>
  <Paragraphs>185</Paragraphs>
  <Slides>10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Arial Narrow</vt:lpstr>
      <vt:lpstr>Calibri</vt:lpstr>
      <vt:lpstr>Calibri Light</vt:lpstr>
      <vt:lpstr>Times New Roman</vt:lpstr>
      <vt:lpstr>Тема Office</vt:lpstr>
      <vt:lpstr>ЭЛЕКТРОННЫЙ РОДОВЫЙ СЕРТИФИКАТ</vt:lpstr>
      <vt:lpstr>Презентация PowerPoint</vt:lpstr>
      <vt:lpstr>Презентация PowerPoint</vt:lpstr>
      <vt:lpstr>Презентация PowerPoint</vt:lpstr>
      <vt:lpstr>Презентация PowerPoint</vt:lpstr>
      <vt:lpstr>Информационная работа с медицинскими организациями</vt:lpstr>
      <vt:lpstr>Презентация PowerPoint</vt:lpstr>
      <vt:lpstr>Презентация PowerPoint</vt:lpstr>
      <vt:lpstr>Взаимодействие территориальных органов ПФР и территориальных органов ФСС в процессе прохождения информации о посещаемости женщиной в период беременности, женской консультации.</vt:lpstr>
      <vt:lpstr>Информация о электронном родовом сертификате</vt:lpstr>
    </vt:vector>
  </TitlesOfParts>
  <Company>ЦА ФСС РФ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Фонда социального страхования Российской Федерации  ЭЛЕКТРОННЫЙ РОДОВЫЙ СЕРТИФИКАТ</dc:title>
  <dc:creator>Мильбрет Наталья Юрьевна</dc:creator>
  <cp:lastModifiedBy>Толкачев Вячеслав Сергеевич</cp:lastModifiedBy>
  <cp:revision>202</cp:revision>
  <cp:lastPrinted>2021-05-31T16:22:48Z</cp:lastPrinted>
  <dcterms:created xsi:type="dcterms:W3CDTF">2018-06-07T08:36:34Z</dcterms:created>
  <dcterms:modified xsi:type="dcterms:W3CDTF">2021-06-23T06:18:48Z</dcterms:modified>
</cp:coreProperties>
</file>