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2" r:id="rId6"/>
  </p:sldIdLst>
  <p:sldSz cx="9144000" cy="6858000" type="screen4x3"/>
  <p:notesSz cx="6731000" cy="9855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линина Елена Анатольевна" initials="КЕА" lastIdx="0" clrIdx="0">
    <p:extLst>
      <p:ext uri="{19B8F6BF-5375-455C-9EA6-DF929625EA0E}">
        <p15:presenceInfo xmlns:p15="http://schemas.microsoft.com/office/powerpoint/2012/main" userId="S-1-5-21-1758052796-4053931865-3145519460-3127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66"/>
    <a:srgbClr val="FF3300"/>
    <a:srgbClr val="3399FF"/>
    <a:srgbClr val="FF66CC"/>
    <a:srgbClr val="99FF99"/>
    <a:srgbClr val="9933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3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openxmlformats.org/officeDocument/2006/relationships/image" Target="../media/image1.jpeg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openxmlformats.org/officeDocument/2006/relationships/image" Target="../media/image1.jpeg"/><Relationship Id="rId1" Type="http://schemas.openxmlformats.org/officeDocument/2006/relationships/themeOverride" Target="../theme/themeOverrid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openxmlformats.org/officeDocument/2006/relationships/image" Target="../media/image1.jpeg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openxmlformats.org/officeDocument/2006/relationships/image" Target="../media/image1.jpeg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openxmlformats.org/officeDocument/2006/relationships/image" Target="../media/image1.jpeg"/><Relationship Id="rId1" Type="http://schemas.openxmlformats.org/officeDocument/2006/relationships/themeOverride" Target="../theme/themeOverride5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561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2561" dirty="0"/>
              <a:t>Всего доходы и поступления – </a:t>
            </a:r>
            <a:r>
              <a:rPr lang="ru-RU" sz="2561" dirty="0" smtClean="0"/>
              <a:t>3 545,8 </a:t>
            </a:r>
            <a:r>
              <a:rPr lang="ru-RU" sz="2561" dirty="0"/>
              <a:t>млн. руб.</a:t>
            </a:r>
          </a:p>
        </c:rich>
      </c:tx>
      <c:layout>
        <c:manualLayout>
          <c:xMode val="edge"/>
          <c:yMode val="edge"/>
          <c:x val="0.13238236286294935"/>
          <c:y val="2.6353945756780402E-2"/>
        </c:manualLayout>
      </c:layout>
      <c:overlay val="0"/>
    </c:title>
    <c:autoTitleDeleted val="0"/>
    <c:view3D>
      <c:rotX val="50"/>
      <c:rotY val="14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329902284693173"/>
          <c:y val="0.26129231930552932"/>
          <c:w val="0.67342278205238071"/>
          <c:h val="0.5899403661068125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доходы и поступления - 1 059 529,0 тыс.руб</c:v>
                </c:pt>
              </c:strCache>
            </c:strRef>
          </c:tx>
          <c:explosion val="21"/>
          <c:dPt>
            <c:idx val="0"/>
            <c:bubble3D val="0"/>
            <c:spPr>
              <a:solidFill>
                <a:srgbClr val="3399FF"/>
              </a:solidFill>
            </c:spPr>
            <c:extLst>
              <c:ext xmlns:c16="http://schemas.microsoft.com/office/drawing/2014/chart" uri="{C3380CC4-5D6E-409C-BE32-E72D297353CC}">
                <c16:uniqueId val="{00000000-A33C-4795-A032-F59DD41A73AF}"/>
              </c:ext>
            </c:extLst>
          </c:dPt>
          <c:dPt>
            <c:idx val="1"/>
            <c:bubble3D val="0"/>
            <c:spPr>
              <a:solidFill>
                <a:srgbClr val="FF3300"/>
              </a:solidFill>
            </c:spPr>
            <c:extLst>
              <c:ext xmlns:c16="http://schemas.microsoft.com/office/drawing/2014/chart" uri="{C3380CC4-5D6E-409C-BE32-E72D297353CC}">
                <c16:uniqueId val="{00000001-A33C-4795-A032-F59DD41A73AF}"/>
              </c:ext>
            </c:extLst>
          </c:dPt>
          <c:dPt>
            <c:idx val="2"/>
            <c:bubble3D val="0"/>
            <c:spPr>
              <a:solidFill>
                <a:srgbClr val="FF66CC"/>
              </a:solidFill>
            </c:spPr>
            <c:extLst>
              <c:ext xmlns:c16="http://schemas.microsoft.com/office/drawing/2014/chart" uri="{C3380CC4-5D6E-409C-BE32-E72D297353CC}">
                <c16:uniqueId val="{00000002-A33C-4795-A032-F59DD41A73AF}"/>
              </c:ext>
            </c:extLst>
          </c:dPt>
          <c:dPt>
            <c:idx val="3"/>
            <c:bubble3D val="0"/>
            <c:spPr>
              <a:solidFill>
                <a:srgbClr val="7030A0"/>
              </a:solidFill>
            </c:spPr>
            <c:extLst>
              <c:ext xmlns:c16="http://schemas.microsoft.com/office/drawing/2014/chart" uri="{C3380CC4-5D6E-409C-BE32-E72D297353CC}">
                <c16:uniqueId val="{00000003-A33C-4795-A032-F59DD41A73AF}"/>
              </c:ext>
            </c:extLst>
          </c:dPt>
          <c:dPt>
            <c:idx val="4"/>
            <c:bubble3D val="0"/>
            <c:spPr>
              <a:solidFill>
                <a:srgbClr val="99FF99"/>
              </a:solidFill>
            </c:spPr>
            <c:extLst>
              <c:ext xmlns:c16="http://schemas.microsoft.com/office/drawing/2014/chart" uri="{C3380CC4-5D6E-409C-BE32-E72D297353CC}">
                <c16:uniqueId val="{00000004-A33C-4795-A032-F59DD41A73AF}"/>
              </c:ext>
            </c:extLst>
          </c:dPt>
          <c:dLbls>
            <c:dLbl>
              <c:idx val="0"/>
              <c:layout>
                <c:manualLayout>
                  <c:x val="0.11497296079314996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1281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/>
                      <a:t> Доходы по обязательному соц. страхованию от несчастных случаев на производстве и профзаболеваний </a:t>
                    </a:r>
                    <a:r>
                      <a:rPr lang="ru-RU" dirty="0" smtClean="0"/>
                      <a:t> -</a:t>
                    </a:r>
                    <a:r>
                      <a:rPr lang="ru-RU" baseline="0" dirty="0" smtClean="0"/>
                      <a:t> 183,8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млн. руб. </a:t>
                    </a:r>
                    <a:r>
                      <a:rPr lang="ru-RU" dirty="0" smtClean="0"/>
                      <a:t>(5,18%) </a:t>
                    </a:r>
                    <a:endParaRPr lang="ru-RU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33C-4795-A032-F59DD41A73AF}"/>
                </c:ext>
              </c:extLst>
            </c:dLbl>
            <c:dLbl>
              <c:idx val="1"/>
              <c:layout>
                <c:manualLayout>
                  <c:x val="-7.7977561328957667E-2"/>
                  <c:y val="-0.16583251556897527"/>
                </c:manualLayout>
              </c:layout>
              <c:tx>
                <c:rich>
                  <a:bodyPr/>
                  <a:lstStyle/>
                  <a:p>
                    <a:pPr>
                      <a:defRPr sz="1281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/>
                      <a:t> Поступления средств Федерального бюджета и ФОМС </a:t>
                    </a:r>
                    <a:r>
                      <a:rPr lang="ru-RU" dirty="0" smtClean="0"/>
                      <a:t>–</a:t>
                    </a:r>
                    <a:r>
                      <a:rPr lang="ru-RU" baseline="0" dirty="0" smtClean="0"/>
                      <a:t>1 170,6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млн. руб.  </a:t>
                    </a:r>
                    <a:r>
                      <a:rPr lang="ru-RU" dirty="0" smtClean="0"/>
                      <a:t> (33,02%)</a:t>
                    </a:r>
                    <a:endParaRPr lang="ru-RU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25795163723596"/>
                      <c:h val="0.1642683525193432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33C-4795-A032-F59DD41A73AF}"/>
                </c:ext>
              </c:extLst>
            </c:dLbl>
            <c:dLbl>
              <c:idx val="2"/>
              <c:layout>
                <c:manualLayout>
                  <c:x val="-0.22753650385082916"/>
                  <c:y val="4.1663143989431967E-2"/>
                </c:manualLayout>
              </c:layout>
              <c:tx>
                <c:rich>
                  <a:bodyPr/>
                  <a:lstStyle/>
                  <a:p>
                    <a:pPr>
                      <a:defRPr sz="1281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/>
                      <a:t>Поступления от Фонда соц. страхования на покрытие </a:t>
                    </a:r>
                    <a:r>
                      <a:rPr lang="ru-RU" dirty="0" smtClean="0"/>
                      <a:t>дефицита – 1</a:t>
                    </a:r>
                    <a:r>
                      <a:rPr lang="ru-RU" baseline="0" dirty="0" smtClean="0"/>
                      <a:t> 478,9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млн. руб</a:t>
                    </a:r>
                    <a:r>
                      <a:rPr lang="ru-RU" dirty="0" smtClean="0"/>
                      <a:t>. (41,71%)</a:t>
                    </a:r>
                    <a:endParaRPr lang="ru-RU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5330668119079"/>
                      <c:h val="0.1970886959803736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33C-4795-A032-F59DD41A73AF}"/>
                </c:ext>
              </c:extLst>
            </c:dLbl>
            <c:dLbl>
              <c:idx val="3"/>
              <c:layout>
                <c:manualLayout>
                  <c:x val="0.12467214731299034"/>
                  <c:y val="-0.1679967918475184"/>
                </c:manualLayout>
              </c:layout>
              <c:tx>
                <c:rich>
                  <a:bodyPr/>
                  <a:lstStyle/>
                  <a:p>
                    <a:pPr>
                      <a:defRPr sz="1281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/>
                      <a:t> Доходы по Федеральным средствам </a:t>
                    </a:r>
                    <a:r>
                      <a:rPr lang="ru-RU" dirty="0" smtClean="0"/>
                      <a:t>                         - 0,1 </a:t>
                    </a:r>
                    <a:r>
                      <a:rPr lang="ru-RU" dirty="0"/>
                      <a:t>млн. руб. </a:t>
                    </a:r>
                    <a:r>
                      <a:rPr lang="ru-RU" dirty="0" smtClean="0"/>
                      <a:t>               (0,003%)</a:t>
                    </a:r>
                    <a:endParaRPr lang="ru-RU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33C-4795-A032-F59DD41A73AF}"/>
                </c:ext>
              </c:extLst>
            </c:dLbl>
            <c:dLbl>
              <c:idx val="4"/>
              <c:layout>
                <c:manualLayout>
                  <c:x val="0.12378742888845268"/>
                  <c:y val="-0.159354406491791"/>
                </c:manualLayout>
              </c:layout>
              <c:tx>
                <c:rich>
                  <a:bodyPr/>
                  <a:lstStyle/>
                  <a:p>
                    <a:pPr>
                      <a:defRPr sz="1281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/>
                      <a:t> Доходы по обязательному соц. страхованию на случай временной нетрудоспособности и в связи с </a:t>
                    </a:r>
                    <a:r>
                      <a:rPr lang="ru-RU" dirty="0" smtClean="0"/>
                      <a:t>материнством               - 712,4 </a:t>
                    </a:r>
                    <a:r>
                      <a:rPr lang="ru-RU" dirty="0"/>
                      <a:t>млн. руб</a:t>
                    </a:r>
                    <a:r>
                      <a:rPr lang="ru-RU" dirty="0" smtClean="0"/>
                      <a:t>. (20,09%)</a:t>
                    </a:r>
                    <a:endParaRPr lang="ru-RU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33C-4795-A032-F59DD41A73AF}"/>
                </c:ext>
              </c:extLst>
            </c:dLbl>
            <c:spPr>
              <a:noFill/>
              <a:ln w="3614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81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 Доходы по обязательному соц. страхованию от несчастных случаев на производстве и профзаболеваний </c:v>
                </c:pt>
                <c:pt idx="1">
                  <c:v> Поступления средств Федерального бюджета и ФОМС </c:v>
                </c:pt>
                <c:pt idx="2">
                  <c:v>Поступления от Фонда соц. страхования на покрытие дефицита</c:v>
                </c:pt>
                <c:pt idx="3">
                  <c:v> Доходы по Федеральным средствам </c:v>
                </c:pt>
                <c:pt idx="4">
                  <c:v> Доходы по обязательному соц. страхованию на случай временной нетрудоспособности и в связи с материнством 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183804.4</c:v>
                </c:pt>
                <c:pt idx="1">
                  <c:v>1170605.8999999999</c:v>
                </c:pt>
                <c:pt idx="2" formatCode="0.0">
                  <c:v>1478857.6</c:v>
                </c:pt>
                <c:pt idx="3">
                  <c:v>87.8</c:v>
                </c:pt>
                <c:pt idx="4">
                  <c:v>712373.3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33C-4795-A032-F59DD41A73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36140">
          <a:noFill/>
        </a:ln>
      </c:spPr>
    </c:plotArea>
    <c:plotVisOnly val="1"/>
    <c:dispBlanksAs val="gap"/>
    <c:showDLblsOverMax val="0"/>
  </c:chart>
  <c:spPr>
    <a:blipFill>
      <a:blip xmlns:r="http://schemas.openxmlformats.org/officeDocument/2006/relationships" r:embed="rId2"/>
      <a:tile tx="0" ty="0" sx="100000" sy="100000" flip="none" algn="tl"/>
    </a:blipFill>
    <a:ln>
      <a:noFill/>
    </a:ln>
  </c:spPr>
  <c:txPr>
    <a:bodyPr/>
    <a:lstStyle/>
    <a:p>
      <a:pPr>
        <a:defRPr sz="2561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26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dirty="0"/>
              <a:t>Всего расходы – </a:t>
            </a:r>
            <a:r>
              <a:rPr lang="ru-RU" dirty="0" smtClean="0"/>
              <a:t>2 639,8 </a:t>
            </a:r>
            <a:r>
              <a:rPr lang="ru-RU" dirty="0"/>
              <a:t>млн. руб.</a:t>
            </a:r>
          </a:p>
        </c:rich>
      </c:tx>
      <c:layout/>
      <c:overlay val="0"/>
      <c:spPr>
        <a:noFill/>
        <a:ln w="35876">
          <a:noFill/>
        </a:ln>
      </c:spPr>
    </c:title>
    <c:autoTitleDeleted val="0"/>
    <c:view3D>
      <c:rotX val="30"/>
      <c:rotY val="6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39233345169635"/>
          <c:y val="0.20148628970997981"/>
          <c:w val="0.72040416550571029"/>
          <c:h val="0.6320107785178111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расходы - 2894,4 млн.руб</c:v>
                </c:pt>
              </c:strCache>
            </c:strRef>
          </c:tx>
          <c:spPr>
            <a:solidFill>
              <a:srgbClr val="FFCCFF"/>
            </a:solidFill>
          </c:spPr>
          <c:explosion val="47"/>
          <c:dPt>
            <c:idx val="0"/>
            <c:bubble3D val="0"/>
            <c:explosion val="22"/>
            <c:spPr>
              <a:solidFill>
                <a:srgbClr val="99FF99"/>
              </a:solidFill>
            </c:spPr>
            <c:extLst>
              <c:ext xmlns:c16="http://schemas.microsoft.com/office/drawing/2014/chart" uri="{C3380CC4-5D6E-409C-BE32-E72D297353CC}">
                <c16:uniqueId val="{00000000-C916-44B9-930B-2B3228A18281}"/>
              </c:ext>
            </c:extLst>
          </c:dPt>
          <c:dPt>
            <c:idx val="1"/>
            <c:bubble3D val="0"/>
            <c:spPr>
              <a:solidFill>
                <a:srgbClr val="3399FF"/>
              </a:solidFill>
            </c:spPr>
            <c:extLst>
              <c:ext xmlns:c16="http://schemas.microsoft.com/office/drawing/2014/chart" uri="{C3380CC4-5D6E-409C-BE32-E72D297353CC}">
                <c16:uniqueId val="{00000001-C916-44B9-930B-2B3228A18281}"/>
              </c:ext>
            </c:extLst>
          </c:dPt>
          <c:dPt>
            <c:idx val="2"/>
            <c:bubble3D val="0"/>
            <c:spPr>
              <a:solidFill>
                <a:srgbClr val="FF66CC"/>
              </a:solidFill>
            </c:spPr>
            <c:extLst>
              <c:ext xmlns:c16="http://schemas.microsoft.com/office/drawing/2014/chart" uri="{C3380CC4-5D6E-409C-BE32-E72D297353CC}">
                <c16:uniqueId val="{00000002-C916-44B9-930B-2B3228A18281}"/>
              </c:ext>
            </c:extLst>
          </c:dPt>
          <c:dLbls>
            <c:dLbl>
              <c:idx val="0"/>
              <c:layout>
                <c:manualLayout>
                  <c:x val="-6.689060352625357E-3"/>
                  <c:y val="-0.16872565354184094"/>
                </c:manualLayout>
              </c:layout>
              <c:tx>
                <c:rich>
                  <a:bodyPr/>
                  <a:lstStyle/>
                  <a:p>
                    <a:pPr>
                      <a:defRPr sz="1412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/>
                      <a:t> Расходы по обязательному соц. страхованию от несчастных случаев на производстве и профзаболеваний </a:t>
                    </a:r>
                    <a:r>
                      <a:rPr lang="ru-RU" dirty="0" smtClean="0"/>
                      <a:t>–</a:t>
                    </a:r>
                    <a:r>
                      <a:rPr lang="ru-RU" baseline="0" dirty="0" smtClean="0"/>
                      <a:t> 133,0 </a:t>
                    </a:r>
                    <a:r>
                      <a:rPr lang="ru-RU" dirty="0"/>
                      <a:t>млн. </a:t>
                    </a:r>
                    <a:r>
                      <a:rPr lang="ru-RU" dirty="0" smtClean="0"/>
                      <a:t>руб. (5,04%)</a:t>
                    </a:r>
                    <a:endParaRPr lang="ru-RU" dirty="0"/>
                  </a:p>
                </c:rich>
              </c:tx>
              <c:spPr>
                <a:noFill/>
                <a:ln w="3587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916-44B9-930B-2B3228A18281}"/>
                </c:ext>
              </c:extLst>
            </c:dLbl>
            <c:dLbl>
              <c:idx val="1"/>
              <c:layout>
                <c:manualLayout>
                  <c:x val="0.17222496412659172"/>
                  <c:y val="-2.5552520672940355E-2"/>
                </c:manualLayout>
              </c:layout>
              <c:tx>
                <c:rich>
                  <a:bodyPr/>
                  <a:lstStyle/>
                  <a:p>
                    <a:pPr>
                      <a:defRPr sz="1412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/>
                      <a:t> Расходы, финансируемые за счет средств Федерального бюджета и Фонда обязательного медицинского </a:t>
                    </a:r>
                    <a:r>
                      <a:rPr lang="ru-RU" dirty="0" smtClean="0"/>
                      <a:t>страхования –</a:t>
                    </a:r>
                    <a:r>
                      <a:rPr lang="ru-RU" baseline="0" dirty="0" smtClean="0"/>
                      <a:t> </a:t>
                    </a:r>
                  </a:p>
                  <a:p>
                    <a:pPr>
                      <a:defRPr sz="1412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baseline="0" dirty="0" smtClean="0"/>
                      <a:t>1 170,6 </a:t>
                    </a:r>
                    <a:r>
                      <a:rPr lang="ru-RU" dirty="0" smtClean="0"/>
                      <a:t>млн</a:t>
                    </a:r>
                    <a:r>
                      <a:rPr lang="ru-RU" dirty="0"/>
                      <a:t>. руб</a:t>
                    </a:r>
                    <a:r>
                      <a:rPr lang="ru-RU" dirty="0" smtClean="0"/>
                      <a:t>. (44,34%)</a:t>
                    </a:r>
                    <a:endParaRPr lang="ru-RU" dirty="0"/>
                  </a:p>
                </c:rich>
              </c:tx>
              <c:spPr>
                <a:noFill/>
                <a:ln w="3587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916-44B9-930B-2B3228A18281}"/>
                </c:ext>
              </c:extLst>
            </c:dLbl>
            <c:dLbl>
              <c:idx val="2"/>
              <c:layout>
                <c:manualLayout>
                  <c:x val="-8.6953536832768671E-2"/>
                  <c:y val="0.58392356851468519"/>
                </c:manualLayout>
              </c:layout>
              <c:tx>
                <c:rich>
                  <a:bodyPr/>
                  <a:lstStyle/>
                  <a:p>
                    <a:pPr>
                      <a:defRPr sz="1412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/>
                      <a:t> Расходы по обязательному соц. страхованию на случай временной нетрудоспособности и в связи с </a:t>
                    </a:r>
                    <a:r>
                      <a:rPr lang="ru-RU" dirty="0" smtClean="0"/>
                      <a:t>материнством</a:t>
                    </a:r>
                    <a:r>
                      <a:rPr lang="ru-RU" baseline="0" dirty="0" smtClean="0"/>
                      <a:t> –          1 336,2 </a:t>
                    </a:r>
                    <a:r>
                      <a:rPr lang="ru-RU" dirty="0" smtClean="0"/>
                      <a:t>млн</a:t>
                    </a:r>
                    <a:r>
                      <a:rPr lang="ru-RU" dirty="0"/>
                      <a:t>. руб. </a:t>
                    </a:r>
                    <a:r>
                      <a:rPr lang="ru-RU" dirty="0" smtClean="0"/>
                      <a:t>(50,62%)</a:t>
                    </a:r>
                    <a:endParaRPr lang="ru-RU" dirty="0"/>
                  </a:p>
                </c:rich>
              </c:tx>
              <c:spPr>
                <a:noFill/>
                <a:ln w="3587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916-44B9-930B-2B3228A18281}"/>
                </c:ext>
              </c:extLst>
            </c:dLbl>
            <c:spPr>
              <a:noFill/>
              <a:ln w="3587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12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 Расходы по обязательному соц. страхованию от несчастных случаев на производстве и профзаболеваний </c:v>
                </c:pt>
                <c:pt idx="1">
                  <c:v> Расходы, финансируемые за счет средств Федерального бюджета и Фонда обязательного медицинского страховния </c:v>
                </c:pt>
                <c:pt idx="2">
                  <c:v> Расходы по обязательному соц. страхованию на случай временной нетрудоспособности и в связи с материнством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133046.9</c:v>
                </c:pt>
                <c:pt idx="1">
                  <c:v>1170605.8999999999</c:v>
                </c:pt>
                <c:pt idx="2">
                  <c:v>1336168.6000000001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916-44B9-930B-2B3228A182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35876">
          <a:noFill/>
        </a:ln>
      </c:spPr>
    </c:plotArea>
    <c:plotVisOnly val="1"/>
    <c:dispBlanksAs val="gap"/>
    <c:showDLblsOverMax val="0"/>
  </c:chart>
  <c:spPr>
    <a:blipFill>
      <a:blip xmlns:r="http://schemas.openxmlformats.org/officeDocument/2006/relationships" r:embed="rId2"/>
      <a:tile tx="0" ty="0" sx="100000" sy="100000" flip="none" algn="tl"/>
    </a:blipFill>
    <a:ln>
      <a:noFill/>
    </a:ln>
  </c:spPr>
  <c:txPr>
    <a:bodyPr/>
    <a:lstStyle/>
    <a:p>
      <a:pPr>
        <a:defRPr sz="254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199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dirty="0"/>
              <a:t>Всего расходы – </a:t>
            </a:r>
            <a:r>
              <a:rPr lang="ru-RU" dirty="0" smtClean="0"/>
              <a:t>1 336,2 </a:t>
            </a:r>
            <a:r>
              <a:rPr lang="ru-RU" sz="2199" b="1" i="0" u="none" strike="noStrike" baseline="0" dirty="0">
                <a:effectLst/>
              </a:rPr>
              <a:t>млн. </a:t>
            </a:r>
            <a:r>
              <a:rPr lang="ru-RU" dirty="0"/>
              <a:t>руб.</a:t>
            </a:r>
          </a:p>
        </c:rich>
      </c:tx>
      <c:layout>
        <c:manualLayout>
          <c:xMode val="edge"/>
          <c:yMode val="edge"/>
          <c:x val="0.18379130852918193"/>
          <c:y val="2.0779220779220779E-2"/>
        </c:manualLayout>
      </c:layout>
      <c:overlay val="0"/>
      <c:spPr>
        <a:noFill/>
        <a:ln w="34904">
          <a:noFill/>
        </a:ln>
      </c:spPr>
    </c:title>
    <c:autoTitleDeleted val="0"/>
    <c:view3D>
      <c:rotX val="30"/>
      <c:rotY val="27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4342206606004302"/>
          <c:y val="0.27737873547929415"/>
          <c:w val="0.52880202855306335"/>
          <c:h val="0.4652360637842614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CFF"/>
            </a:solidFill>
          </c:spPr>
          <c:explosion val="8"/>
          <c:dPt>
            <c:idx val="0"/>
            <c:bubble3D val="0"/>
            <c:explosion val="25"/>
            <c:spPr>
              <a:solidFill>
                <a:srgbClr val="99FF99"/>
              </a:solidFill>
            </c:spPr>
            <c:extLst>
              <c:ext xmlns:c16="http://schemas.microsoft.com/office/drawing/2014/chart" uri="{C3380CC4-5D6E-409C-BE32-E72D297353CC}">
                <c16:uniqueId val="{00000000-0D6C-4FF4-85B4-2E8C9D4CA543}"/>
              </c:ext>
            </c:extLst>
          </c:dPt>
          <c:dPt>
            <c:idx val="1"/>
            <c:bubble3D val="0"/>
            <c:spPr>
              <a:solidFill>
                <a:srgbClr val="3399FF"/>
              </a:solidFill>
            </c:spPr>
            <c:extLst>
              <c:ext xmlns:c16="http://schemas.microsoft.com/office/drawing/2014/chart" uri="{C3380CC4-5D6E-409C-BE32-E72D297353CC}">
                <c16:uniqueId val="{00000001-0D6C-4FF4-85B4-2E8C9D4CA543}"/>
              </c:ext>
            </c:extLst>
          </c:dPt>
          <c:dPt>
            <c:idx val="2"/>
            <c:bubble3D val="0"/>
            <c:spPr>
              <a:solidFill>
                <a:srgbClr val="FF66CC"/>
              </a:solidFill>
            </c:spPr>
            <c:extLst>
              <c:ext xmlns:c16="http://schemas.microsoft.com/office/drawing/2014/chart" uri="{C3380CC4-5D6E-409C-BE32-E72D297353CC}">
                <c16:uniqueId val="{00000002-0D6C-4FF4-85B4-2E8C9D4CA543}"/>
              </c:ext>
            </c:extLst>
          </c:dPt>
          <c:dPt>
            <c:idx val="3"/>
            <c:bubble3D val="0"/>
            <c:spPr>
              <a:solidFill>
                <a:srgbClr val="9933FF"/>
              </a:solidFill>
            </c:spPr>
            <c:extLst>
              <c:ext xmlns:c16="http://schemas.microsoft.com/office/drawing/2014/chart" uri="{C3380CC4-5D6E-409C-BE32-E72D297353CC}">
                <c16:uniqueId val="{00000003-0D6C-4FF4-85B4-2E8C9D4CA543}"/>
              </c:ext>
            </c:extLst>
          </c:dPt>
          <c:dPt>
            <c:idx val="4"/>
            <c:bubble3D val="0"/>
            <c:spPr>
              <a:solidFill>
                <a:srgbClr val="FFCC00"/>
              </a:solidFill>
            </c:spPr>
            <c:extLst>
              <c:ext xmlns:c16="http://schemas.microsoft.com/office/drawing/2014/chart" uri="{C3380CC4-5D6E-409C-BE32-E72D297353CC}">
                <c16:uniqueId val="{00000004-0D6C-4FF4-85B4-2E8C9D4CA543}"/>
              </c:ext>
            </c:extLst>
          </c:dPt>
          <c:dPt>
            <c:idx val="5"/>
            <c:bubble3D val="0"/>
            <c:spPr>
              <a:solidFill>
                <a:srgbClr val="FF3300"/>
              </a:solidFill>
            </c:spPr>
            <c:extLst>
              <c:ext xmlns:c16="http://schemas.microsoft.com/office/drawing/2014/chart" uri="{C3380CC4-5D6E-409C-BE32-E72D297353CC}">
                <c16:uniqueId val="{00000005-0D6C-4FF4-85B4-2E8C9D4CA543}"/>
              </c:ext>
            </c:extLst>
          </c:dPt>
          <c:dLbls>
            <c:dLbl>
              <c:idx val="0"/>
              <c:layout>
                <c:manualLayout>
                  <c:x val="8.06326242364937E-2"/>
                  <c:y val="-4.0839941206449876E-3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Пособия по временной нетрудоспособности –  </a:t>
                    </a:r>
                    <a:r>
                      <a:rPr lang="ru-RU" sz="1400" dirty="0" smtClean="0"/>
                      <a:t>          885,6 </a:t>
                    </a:r>
                    <a:r>
                      <a:rPr lang="ru-RU" sz="1400" dirty="0"/>
                      <a:t>млн. </a:t>
                    </a:r>
                    <a:r>
                      <a:rPr lang="ru-RU" sz="1400" dirty="0" smtClean="0"/>
                      <a:t>руб. (66,28%)</a:t>
                    </a:r>
                    <a:endParaRPr lang="ru-RU" sz="1400" dirty="0"/>
                  </a:p>
                </c:rich>
              </c:tx>
              <c:spPr>
                <a:noFill/>
                <a:ln w="3490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024498003220097"/>
                      <c:h val="0.1855457258794980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D6C-4FF4-85B4-2E8C9D4CA543}"/>
                </c:ext>
              </c:extLst>
            </c:dLbl>
            <c:dLbl>
              <c:idx val="1"/>
              <c:layout>
                <c:manualLayout>
                  <c:x val="0.23722507873245416"/>
                  <c:y val="3.0898808182372301E-2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Пособия по уходу за ребенком до 1,5 лет – </a:t>
                    </a:r>
                    <a:r>
                      <a:rPr lang="ru-RU" sz="1400" dirty="0" smtClean="0"/>
                      <a:t>235,1 </a:t>
                    </a:r>
                    <a:r>
                      <a:rPr lang="ru-RU" sz="1400" dirty="0"/>
                      <a:t>млн. руб</a:t>
                    </a:r>
                    <a:r>
                      <a:rPr lang="ru-RU" sz="1400" dirty="0" smtClean="0"/>
                      <a:t>. (17,60%)</a:t>
                    </a:r>
                    <a:endParaRPr lang="ru-RU" sz="1400" dirty="0"/>
                  </a:p>
                </c:rich>
              </c:tx>
              <c:spPr>
                <a:noFill/>
                <a:ln w="3490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D6C-4FF4-85B4-2E8C9D4CA543}"/>
                </c:ext>
              </c:extLst>
            </c:dLbl>
            <c:dLbl>
              <c:idx val="2"/>
              <c:layout>
                <c:manualLayout>
                  <c:x val="0.17885023470636094"/>
                  <c:y val="0.21256801557837027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Пособия по беременности и родам –                    </a:t>
                    </a:r>
                    <a:r>
                      <a:rPr lang="ru-RU" sz="1400" dirty="0" smtClean="0"/>
                      <a:t>165,6 </a:t>
                    </a:r>
                    <a:r>
                      <a:rPr lang="ru-RU" sz="1400" dirty="0"/>
                      <a:t>млн. руб</a:t>
                    </a:r>
                    <a:r>
                      <a:rPr lang="ru-RU" sz="1400" dirty="0" smtClean="0"/>
                      <a:t>. (12,39%)</a:t>
                    </a:r>
                    <a:endParaRPr lang="ru-RU" sz="1400" dirty="0"/>
                  </a:p>
                </c:rich>
              </c:tx>
              <c:spPr>
                <a:noFill/>
                <a:ln w="3490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D6C-4FF4-85B4-2E8C9D4CA543}"/>
                </c:ext>
              </c:extLst>
            </c:dLbl>
            <c:dLbl>
              <c:idx val="3"/>
              <c:layout>
                <c:manualLayout>
                  <c:x val="-5.9626123003409153E-3"/>
                  <c:y val="0.30934805770232593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Пособия при рождении ребенка – </a:t>
                    </a:r>
                    <a:r>
                      <a:rPr lang="ru-RU" sz="1400" dirty="0" smtClean="0"/>
                      <a:t>                         29,7 </a:t>
                    </a:r>
                    <a:r>
                      <a:rPr lang="ru-RU" sz="1400" dirty="0"/>
                      <a:t>млн. руб. </a:t>
                    </a:r>
                    <a:r>
                      <a:rPr lang="ru-RU" sz="1400" dirty="0" smtClean="0"/>
                      <a:t>(2,22%) </a:t>
                    </a:r>
                    <a:endParaRPr lang="ru-RU" sz="1400" dirty="0"/>
                  </a:p>
                </c:rich>
              </c:tx>
              <c:spPr>
                <a:noFill/>
                <a:ln w="3490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609749419846241"/>
                      <c:h val="0.199892044890799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0D6C-4FF4-85B4-2E8C9D4CA543}"/>
                </c:ext>
              </c:extLst>
            </c:dLbl>
            <c:dLbl>
              <c:idx val="4"/>
              <c:layout>
                <c:manualLayout>
                  <c:x val="-0.11261650304786354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Расходы на осуществление обязательного соц. страхования на случай временной нетрудоспособности и в связи с материнством –      </a:t>
                    </a:r>
                    <a:r>
                      <a:rPr lang="ru-RU" sz="1400" dirty="0" smtClean="0"/>
                      <a:t>17,6 </a:t>
                    </a:r>
                    <a:r>
                      <a:rPr lang="ru-RU" sz="1400" dirty="0"/>
                      <a:t>млн. руб. </a:t>
                    </a:r>
                    <a:r>
                      <a:rPr lang="ru-RU" sz="1400" dirty="0" smtClean="0"/>
                      <a:t>(1,31%)</a:t>
                    </a:r>
                    <a:endParaRPr lang="ru-RU" sz="1400" dirty="0"/>
                  </a:p>
                </c:rich>
              </c:tx>
              <c:spPr>
                <a:noFill/>
                <a:ln w="3490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D6C-4FF4-85B4-2E8C9D4CA543}"/>
                </c:ext>
              </c:extLst>
            </c:dLbl>
            <c:dLbl>
              <c:idx val="5"/>
              <c:layout>
                <c:manualLayout>
                  <c:x val="1.2815407925898428E-2"/>
                  <c:y val="-0.30383282057480543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Другие пособия –       </a:t>
                    </a:r>
                    <a:r>
                      <a:rPr lang="ru-RU" sz="1400" dirty="0" smtClean="0"/>
                      <a:t>2,6 </a:t>
                    </a:r>
                    <a:r>
                      <a:rPr lang="ru-RU" sz="1400" dirty="0"/>
                      <a:t>млн. руб</a:t>
                    </a:r>
                    <a:r>
                      <a:rPr lang="ru-RU" sz="1400" dirty="0" smtClean="0"/>
                      <a:t>. (0,20%)</a:t>
                    </a:r>
                    <a:endParaRPr lang="ru-RU" sz="1400" dirty="0"/>
                  </a:p>
                </c:rich>
              </c:tx>
              <c:spPr>
                <a:noFill/>
                <a:ln w="3490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541936098160354"/>
                      <c:h val="0.203956835277334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0D6C-4FF4-85B4-2E8C9D4CA543}"/>
                </c:ext>
              </c:extLst>
            </c:dLbl>
            <c:spPr>
              <a:noFill/>
              <a:ln w="34904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 Пособия по временной нетрудоспособности - 3152,6 млн. руб. (64,40%)</c:v>
                </c:pt>
                <c:pt idx="1">
                  <c:v> Пособия по уходу за ребенком до 1,5 лет - 845,2 млн. руб. (17,26%)</c:v>
                </c:pt>
                <c:pt idx="2">
                  <c:v> Пособия по беременности и родам - 653,3 млн. руб. (13,35%)</c:v>
                </c:pt>
                <c:pt idx="3">
                  <c:v> Пособия при рождении ребенка - 134,2 млн. руб. (2,74%) </c:v>
                </c:pt>
                <c:pt idx="4">
                  <c:v> Расходы на осуществление обязательного соц. страхования на случай временной нетрудоспособности и в связи с материнством - 102,2 млн. руб. (2,09%)</c:v>
                </c:pt>
                <c:pt idx="5">
                  <c:v> Другие пособия - 7,7 млн. руб.  (0,16%)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885.6</c:v>
                </c:pt>
                <c:pt idx="1">
                  <c:v>235.1</c:v>
                </c:pt>
                <c:pt idx="2">
                  <c:v>165.6</c:v>
                </c:pt>
                <c:pt idx="3" formatCode="General">
                  <c:v>29.7</c:v>
                </c:pt>
                <c:pt idx="4" formatCode="General">
                  <c:v>17.600000000000001</c:v>
                </c:pt>
                <c:pt idx="5" formatCode="General">
                  <c:v>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D6C-4FF4-85B4-2E8C9D4CA5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34904">
          <a:noFill/>
        </a:ln>
      </c:spPr>
    </c:plotArea>
    <c:plotVisOnly val="1"/>
    <c:dispBlanksAs val="gap"/>
    <c:showDLblsOverMax val="0"/>
  </c:chart>
  <c:spPr>
    <a:blipFill>
      <a:blip xmlns:r="http://schemas.openxmlformats.org/officeDocument/2006/relationships" r:embed="rId2"/>
      <a:tile tx="0" ty="0" sx="100000" sy="100000" flip="none" algn="tl"/>
    </a:blipFill>
    <a:ln>
      <a:noFill/>
    </a:ln>
  </c:spPr>
  <c:txPr>
    <a:bodyPr/>
    <a:lstStyle/>
    <a:p>
      <a:pPr>
        <a:defRPr sz="2474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154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dirty="0"/>
              <a:t>Всего расходы – </a:t>
            </a:r>
            <a:r>
              <a:rPr lang="ru-RU" dirty="0" smtClean="0"/>
              <a:t>133,0 </a:t>
            </a:r>
            <a:r>
              <a:rPr lang="ru-RU" sz="2154" b="1" i="0" u="none" strike="noStrike" baseline="0" dirty="0">
                <a:effectLst/>
              </a:rPr>
              <a:t>млн.</a:t>
            </a:r>
            <a:r>
              <a:rPr lang="ru-RU" dirty="0"/>
              <a:t> руб.</a:t>
            </a:r>
          </a:p>
        </c:rich>
      </c:tx>
      <c:layout/>
      <c:overlay val="0"/>
      <c:spPr>
        <a:noFill/>
        <a:ln w="34197">
          <a:noFill/>
        </a:ln>
      </c:spPr>
    </c:title>
    <c:autoTitleDeleted val="0"/>
    <c:view3D>
      <c:rotX val="30"/>
      <c:rotY val="122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239950670833426"/>
          <c:y val="0.2669904129679187"/>
          <c:w val="0.53114385047010737"/>
          <c:h val="0.466140129173166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CFF"/>
            </a:solidFill>
          </c:spPr>
          <c:explosion val="8"/>
          <c:dPt>
            <c:idx val="0"/>
            <c:bubble3D val="0"/>
            <c:spPr>
              <a:solidFill>
                <a:srgbClr val="99FF99"/>
              </a:solidFill>
            </c:spPr>
            <c:extLst>
              <c:ext xmlns:c16="http://schemas.microsoft.com/office/drawing/2014/chart" uri="{C3380CC4-5D6E-409C-BE32-E72D297353CC}">
                <c16:uniqueId val="{00000000-9BC8-4995-A098-499BF86F16A9}"/>
              </c:ext>
            </c:extLst>
          </c:dPt>
          <c:dPt>
            <c:idx val="1"/>
            <c:bubble3D val="0"/>
            <c:spPr>
              <a:solidFill>
                <a:srgbClr val="3399FF"/>
              </a:solidFill>
            </c:spPr>
            <c:extLst>
              <c:ext xmlns:c16="http://schemas.microsoft.com/office/drawing/2014/chart" uri="{C3380CC4-5D6E-409C-BE32-E72D297353CC}">
                <c16:uniqueId val="{00000001-9BC8-4995-A098-499BF86F16A9}"/>
              </c:ext>
            </c:extLst>
          </c:dPt>
          <c:dPt>
            <c:idx val="2"/>
            <c:bubble3D val="0"/>
            <c:spPr>
              <a:solidFill>
                <a:srgbClr val="FF66CC"/>
              </a:solidFill>
            </c:spPr>
            <c:extLst>
              <c:ext xmlns:c16="http://schemas.microsoft.com/office/drawing/2014/chart" uri="{C3380CC4-5D6E-409C-BE32-E72D297353CC}">
                <c16:uniqueId val="{00000002-9BC8-4995-A098-499BF86F16A9}"/>
              </c:ext>
            </c:extLst>
          </c:dPt>
          <c:dPt>
            <c:idx val="3"/>
            <c:bubble3D val="0"/>
            <c:spPr>
              <a:solidFill>
                <a:srgbClr val="9933FF"/>
              </a:solidFill>
            </c:spPr>
            <c:extLst>
              <c:ext xmlns:c16="http://schemas.microsoft.com/office/drawing/2014/chart" uri="{C3380CC4-5D6E-409C-BE32-E72D297353CC}">
                <c16:uniqueId val="{00000003-9BC8-4995-A098-499BF86F16A9}"/>
              </c:ext>
            </c:extLst>
          </c:dPt>
          <c:dPt>
            <c:idx val="4"/>
            <c:bubble3D val="0"/>
            <c:explosion val="22"/>
            <c:spPr>
              <a:solidFill>
                <a:srgbClr val="FFFF66"/>
              </a:solidFill>
            </c:spPr>
            <c:extLst>
              <c:ext xmlns:c16="http://schemas.microsoft.com/office/drawing/2014/chart" uri="{C3380CC4-5D6E-409C-BE32-E72D297353CC}">
                <c16:uniqueId val="{00000004-9BC8-4995-A098-499BF86F16A9}"/>
              </c:ext>
            </c:extLst>
          </c:dPt>
          <c:dPt>
            <c:idx val="5"/>
            <c:bubble3D val="0"/>
            <c:spPr>
              <a:solidFill>
                <a:srgbClr val="FF3300"/>
              </a:solidFill>
            </c:spPr>
            <c:extLst>
              <c:ext xmlns:c16="http://schemas.microsoft.com/office/drawing/2014/chart" uri="{C3380CC4-5D6E-409C-BE32-E72D297353CC}">
                <c16:uniqueId val="{00000005-9BC8-4995-A098-499BF86F16A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9BC8-4995-A098-499BF86F16A9}"/>
              </c:ext>
            </c:extLst>
          </c:dPt>
          <c:dLbls>
            <c:dLbl>
              <c:idx val="0"/>
              <c:layout>
                <c:manualLayout>
                  <c:x val="0.13515726182250207"/>
                  <c:y val="3.5708359624801844E-2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Доставка и пересылка страховых выплат –             </a:t>
                    </a:r>
                    <a:r>
                      <a:rPr lang="ru-RU" sz="1400" dirty="0" smtClean="0"/>
                      <a:t>0,5 </a:t>
                    </a:r>
                    <a:r>
                      <a:rPr lang="ru-RU" sz="1400" dirty="0"/>
                      <a:t>млн. руб. </a:t>
                    </a:r>
                    <a:r>
                      <a:rPr lang="ru-RU" sz="1400" dirty="0" smtClean="0"/>
                      <a:t>(0,35%)</a:t>
                    </a:r>
                    <a:endParaRPr lang="ru-RU" sz="1400" dirty="0"/>
                  </a:p>
                </c:rich>
              </c:tx>
              <c:spPr>
                <a:noFill/>
                <a:ln w="341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BC8-4995-A098-499BF86F16A9}"/>
                </c:ext>
              </c:extLst>
            </c:dLbl>
            <c:dLbl>
              <c:idx val="1"/>
              <c:layout>
                <c:manualLayout>
                  <c:x val="1.7982061884972769E-2"/>
                  <c:y val="0.16538218847982969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Единовременные страховые выплаты –       </a:t>
                    </a:r>
                    <a:r>
                      <a:rPr lang="ru-RU" sz="1400" dirty="0" smtClean="0"/>
                      <a:t>11,5 </a:t>
                    </a:r>
                    <a:r>
                      <a:rPr lang="ru-RU" sz="1400" dirty="0"/>
                      <a:t>млн. руб. </a:t>
                    </a:r>
                    <a:r>
                      <a:rPr lang="ru-RU" sz="1400" dirty="0" smtClean="0"/>
                      <a:t>(8,62%)</a:t>
                    </a:r>
                    <a:endParaRPr lang="ru-RU" sz="1400" dirty="0"/>
                  </a:p>
                </c:rich>
              </c:tx>
              <c:spPr>
                <a:noFill/>
                <a:ln w="341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BC8-4995-A098-499BF86F16A9}"/>
                </c:ext>
              </c:extLst>
            </c:dLbl>
            <c:dLbl>
              <c:idx val="2"/>
              <c:layout>
                <c:manualLayout>
                  <c:x val="-0.11964449354731363"/>
                  <c:y val="5.4316690714149969E-2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Расходы на осуществление ОСС от НС и ПЗ –                        </a:t>
                    </a:r>
                    <a:r>
                      <a:rPr lang="ru-RU" sz="1400" dirty="0" smtClean="0"/>
                      <a:t>14,9</a:t>
                    </a:r>
                    <a:r>
                      <a:rPr lang="ru-RU" sz="1400" baseline="0" dirty="0" smtClean="0"/>
                      <a:t> </a:t>
                    </a:r>
                    <a:r>
                      <a:rPr lang="ru-RU" sz="1400" dirty="0"/>
                      <a:t>млн. руб. </a:t>
                    </a:r>
                    <a:r>
                      <a:rPr lang="ru-RU" sz="1400" dirty="0" smtClean="0"/>
                      <a:t>(11,26%)</a:t>
                    </a:r>
                    <a:endParaRPr lang="ru-RU" sz="1400" dirty="0"/>
                  </a:p>
                </c:rich>
              </c:tx>
              <c:spPr>
                <a:noFill/>
                <a:ln w="341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BC8-4995-A098-499BF86F16A9}"/>
                </c:ext>
              </c:extLst>
            </c:dLbl>
            <c:dLbl>
              <c:idx val="3"/>
              <c:layout>
                <c:manualLayout>
                  <c:x val="-0.14589506222792376"/>
                  <c:y val="-6.1245772551955763E-2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Пособия поврем </a:t>
                    </a:r>
                    <a:r>
                      <a:rPr lang="ru-RU" sz="1400" dirty="0" err="1"/>
                      <a:t>нетр-ти</a:t>
                    </a:r>
                    <a:r>
                      <a:rPr lang="ru-RU" sz="1400" dirty="0"/>
                      <a:t> по ОСС от НС и ПЗ –             </a:t>
                    </a:r>
                    <a:r>
                      <a:rPr lang="ru-RU" sz="1400" dirty="0" smtClean="0"/>
                      <a:t>3,1 </a:t>
                    </a:r>
                    <a:r>
                      <a:rPr lang="ru-RU" sz="1400" dirty="0"/>
                      <a:t>млн. руб. </a:t>
                    </a:r>
                    <a:r>
                      <a:rPr lang="ru-RU" sz="1400" dirty="0" smtClean="0"/>
                      <a:t>(2,34%)</a:t>
                    </a:r>
                    <a:endParaRPr lang="ru-RU" sz="1400" dirty="0"/>
                  </a:p>
                </c:rich>
              </c:tx>
              <c:spPr>
                <a:noFill/>
                <a:ln w="341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768514297318687"/>
                      <c:h val="0.2366417809185277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9BC8-4995-A098-499BF86F16A9}"/>
                </c:ext>
              </c:extLst>
            </c:dLbl>
            <c:dLbl>
              <c:idx val="4"/>
              <c:layout>
                <c:manualLayout>
                  <c:x val="-9.9022194226446106E-2"/>
                  <c:y val="5.2341792344192305E-2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 Ежемесячные страховые выплаты – </a:t>
                    </a:r>
                    <a:r>
                      <a:rPr lang="ru-RU" sz="1400" dirty="0" smtClean="0"/>
                      <a:t>99,7 </a:t>
                    </a:r>
                    <a:r>
                      <a:rPr lang="ru-RU" sz="1400" dirty="0"/>
                      <a:t>млн. руб. </a:t>
                    </a:r>
                    <a:r>
                      <a:rPr lang="ru-RU" sz="1400" dirty="0" smtClean="0"/>
                      <a:t>(74,92%) </a:t>
                    </a:r>
                    <a:endParaRPr lang="ru-RU" sz="1400" dirty="0"/>
                  </a:p>
                </c:rich>
              </c:tx>
              <c:spPr>
                <a:noFill/>
                <a:ln w="341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BC8-4995-A098-499BF86F16A9}"/>
                </c:ext>
              </c:extLst>
            </c:dLbl>
            <c:dLbl>
              <c:idx val="5"/>
              <c:layout>
                <c:manualLayout>
                  <c:x val="0.17008438151117886"/>
                  <c:y val="-0.23939484934103389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 smtClean="0"/>
                      <a:t>Медицинская, социальная и профессиональная реабилитация–                           3,3 </a:t>
                    </a:r>
                    <a:r>
                      <a:rPr lang="ru-RU" sz="1400" dirty="0"/>
                      <a:t>млн. </a:t>
                    </a:r>
                    <a:r>
                      <a:rPr lang="ru-RU" sz="1400" dirty="0" smtClean="0"/>
                      <a:t>руб. (2,51%)</a:t>
                    </a:r>
                    <a:endParaRPr lang="ru-RU" sz="1400" dirty="0"/>
                  </a:p>
                </c:rich>
              </c:tx>
              <c:spPr>
                <a:noFill/>
                <a:ln w="341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BC8-4995-A098-499BF86F16A9}"/>
                </c:ext>
              </c:extLst>
            </c:dLbl>
            <c:dLbl>
              <c:idx val="6"/>
              <c:layout>
                <c:manualLayout>
                  <c:x val="0.15231295738844144"/>
                  <c:y val="-4.8436396846822792E-2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400" dirty="0"/>
                      <a:t>Медицинская, соц</a:t>
                    </a:r>
                    <a:r>
                      <a:rPr lang="ru-RU" sz="1400" dirty="0" smtClean="0"/>
                      <a:t>. и </a:t>
                    </a:r>
                    <a:r>
                      <a:rPr lang="ru-RU" sz="1400" dirty="0"/>
                      <a:t>проф. реабилитация – </a:t>
                    </a:r>
                    <a:r>
                      <a:rPr lang="ru-RU" sz="1400" dirty="0" smtClean="0"/>
                      <a:t>7,6 </a:t>
                    </a:r>
                    <a:r>
                      <a:rPr lang="ru-RU" sz="1400" dirty="0"/>
                      <a:t>млн. руб. </a:t>
                    </a:r>
                    <a:r>
                      <a:rPr lang="ru-RU" sz="1400" dirty="0" smtClean="0"/>
                      <a:t>(6,05%) </a:t>
                    </a:r>
                    <a:endParaRPr lang="ru-RU" sz="1400" dirty="0"/>
                  </a:p>
                </c:rich>
              </c:tx>
              <c:spPr>
                <a:noFill/>
                <a:ln w="341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BC8-4995-A098-499BF86F16A9}"/>
                </c:ext>
              </c:extLst>
            </c:dLbl>
            <c:spPr>
              <a:noFill/>
              <a:ln w="34197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Доставка и пересылка страховых выплат - 2,3 млн. руб. - 0,86%</c:v>
                </c:pt>
                <c:pt idx="1">
                  <c:v> Единовременные страховые выплаты - 11,2 млн. руб. - 4,1%</c:v>
                </c:pt>
                <c:pt idx="2">
                  <c:v> Расходы на осуществление ОСС от НС и ПЗ - 22,1 млн. руб. - 8,12%</c:v>
                </c:pt>
                <c:pt idx="3">
                  <c:v> Пособия поврем нетр-ти по ОСС от НС и ПЗ - 7,6 млн. руб. - 2,8%</c:v>
                </c:pt>
                <c:pt idx="4">
                  <c:v> Ежемесячные страховые выплаты - 170,9 млн. руб. - 62,78%</c:v>
                </c:pt>
                <c:pt idx="5">
                  <c:v>Медицинская, социальная и профессиональная реабилитация - 58,1 млн. руб. - 21,34%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470</c:v>
                </c:pt>
                <c:pt idx="1">
                  <c:v>11469.4</c:v>
                </c:pt>
                <c:pt idx="2">
                  <c:v>14985</c:v>
                </c:pt>
                <c:pt idx="3" formatCode="General">
                  <c:v>3106.8</c:v>
                </c:pt>
                <c:pt idx="4" formatCode="General">
                  <c:v>99675.5</c:v>
                </c:pt>
                <c:pt idx="5" formatCode="General">
                  <c:v>3340.2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BC8-4995-A098-499BF86F16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34197">
          <a:noFill/>
        </a:ln>
      </c:spPr>
    </c:plotArea>
    <c:plotVisOnly val="1"/>
    <c:dispBlanksAs val="gap"/>
    <c:showDLblsOverMax val="0"/>
  </c:chart>
  <c:spPr>
    <a:blipFill>
      <a:blip xmlns:r="http://schemas.openxmlformats.org/officeDocument/2006/relationships" r:embed="rId2"/>
      <a:tile tx="0" ty="0" sx="100000" sy="100000" flip="none" algn="tl"/>
    </a:blipFill>
    <a:ln>
      <a:noFill/>
    </a:ln>
  </c:spPr>
  <c:txPr>
    <a:bodyPr/>
    <a:lstStyle/>
    <a:p>
      <a:pPr>
        <a:defRPr sz="2423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11"/>
            </a:pPr>
            <a:r>
              <a:rPr lang="ru-RU" sz="2352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расходы </a:t>
            </a:r>
            <a:r>
              <a:rPr lang="ru-RU" sz="2352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1 170,6 млн. руб</a:t>
            </a:r>
            <a:r>
              <a:rPr lang="ru-RU" sz="2000" b="1" dirty="0" smtClean="0"/>
              <a:t>.</a:t>
            </a:r>
            <a:endParaRPr lang="ru-RU" sz="2000" b="1" dirty="0"/>
          </a:p>
        </c:rich>
      </c:tx>
      <c:layout>
        <c:manualLayout>
          <c:xMode val="edge"/>
          <c:yMode val="edge"/>
          <c:x val="0.24929231812177879"/>
          <c:y val="2.4742348727249744E-2"/>
        </c:manualLayout>
      </c:layout>
      <c:overlay val="0"/>
      <c:spPr>
        <a:noFill/>
        <a:ln w="29865">
          <a:noFill/>
        </a:ln>
      </c:spPr>
    </c:title>
    <c:autoTitleDeleted val="0"/>
    <c:view3D>
      <c:rotX val="30"/>
      <c:rotY val="19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5008964725503996"/>
          <c:y val="0.21897565614357922"/>
          <c:w val="0.56583395876354037"/>
          <c:h val="0.4960957307492757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CFF"/>
            </a:solidFill>
          </c:spPr>
          <c:explosion val="37"/>
          <c:dPt>
            <c:idx val="0"/>
            <c:bubble3D val="0"/>
            <c:spPr>
              <a:solidFill>
                <a:srgbClr val="99FF99"/>
              </a:solidFill>
            </c:spPr>
            <c:extLst>
              <c:ext xmlns:c16="http://schemas.microsoft.com/office/drawing/2014/chart" uri="{C3380CC4-5D6E-409C-BE32-E72D297353CC}">
                <c16:uniqueId val="{00000001-154C-4819-9C25-A4FF818A31FA}"/>
              </c:ext>
            </c:extLst>
          </c:dPt>
          <c:dPt>
            <c:idx val="1"/>
            <c:bubble3D val="0"/>
            <c:spPr>
              <a:solidFill>
                <a:srgbClr val="3399FF"/>
              </a:solidFill>
            </c:spPr>
            <c:extLst>
              <c:ext xmlns:c16="http://schemas.microsoft.com/office/drawing/2014/chart" uri="{C3380CC4-5D6E-409C-BE32-E72D297353CC}">
                <c16:uniqueId val="{00000003-154C-4819-9C25-A4FF818A31FA}"/>
              </c:ext>
            </c:extLst>
          </c:dPt>
          <c:dPt>
            <c:idx val="2"/>
            <c:bubble3D val="0"/>
            <c:spPr>
              <a:solidFill>
                <a:srgbClr val="FF66CC"/>
              </a:solidFill>
            </c:spPr>
            <c:extLst>
              <c:ext xmlns:c16="http://schemas.microsoft.com/office/drawing/2014/chart" uri="{C3380CC4-5D6E-409C-BE32-E72D297353CC}">
                <c16:uniqueId val="{00000005-154C-4819-9C25-A4FF818A31FA}"/>
              </c:ext>
            </c:extLst>
          </c:dPt>
          <c:dPt>
            <c:idx val="3"/>
            <c:bubble3D val="0"/>
            <c:spPr>
              <a:solidFill>
                <a:srgbClr val="9933FF"/>
              </a:solidFill>
            </c:spPr>
            <c:extLst>
              <c:ext xmlns:c16="http://schemas.microsoft.com/office/drawing/2014/chart" uri="{C3380CC4-5D6E-409C-BE32-E72D297353CC}">
                <c16:uniqueId val="{00000007-154C-4819-9C25-A4FF818A31FA}"/>
              </c:ext>
            </c:extLst>
          </c:dPt>
          <c:dPt>
            <c:idx val="4"/>
            <c:bubble3D val="0"/>
            <c:spPr>
              <a:solidFill>
                <a:srgbClr val="FFFF66"/>
              </a:solidFill>
            </c:spPr>
            <c:extLst>
              <c:ext xmlns:c16="http://schemas.microsoft.com/office/drawing/2014/chart" uri="{C3380CC4-5D6E-409C-BE32-E72D297353CC}">
                <c16:uniqueId val="{00000009-154C-4819-9C25-A4FF818A31FA}"/>
              </c:ext>
            </c:extLst>
          </c:dPt>
          <c:dPt>
            <c:idx val="5"/>
            <c:bubble3D val="0"/>
            <c:spPr>
              <a:solidFill>
                <a:srgbClr val="FF3300"/>
              </a:solidFill>
            </c:spPr>
            <c:extLst>
              <c:ext xmlns:c16="http://schemas.microsoft.com/office/drawing/2014/chart" uri="{C3380CC4-5D6E-409C-BE32-E72D297353CC}">
                <c16:uniqueId val="{0000000B-154C-4819-9C25-A4FF818A31FA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D-154C-4819-9C25-A4FF818A31FA}"/>
              </c:ext>
            </c:extLst>
          </c:dPt>
          <c:dLbls>
            <c:dLbl>
              <c:idx val="0"/>
              <c:layout>
                <c:manualLayout>
                  <c:x val="0.22423726070978323"/>
                  <c:y val="5.9375088477079313E-2"/>
                </c:manualLayout>
              </c:layout>
              <c:tx>
                <c:rich>
                  <a:bodyPr/>
                  <a:lstStyle/>
                  <a:p>
                    <a:r>
                      <a:rPr lang="ru-RU" sz="1100" b="0" i="0" baseline="0" dirty="0">
                        <a:effectLst/>
                      </a:rPr>
                      <a:t> Обеспечение инвалидов ТСР -                   </a:t>
                    </a:r>
                    <a:endParaRPr lang="ru-RU" sz="1100" dirty="0">
                      <a:effectLst/>
                    </a:endParaRPr>
                  </a:p>
                  <a:p>
                    <a:r>
                      <a:rPr lang="ru-RU" sz="1100" b="0" i="0" baseline="0" dirty="0">
                        <a:effectLst/>
                      </a:rPr>
                      <a:t>   </a:t>
                    </a:r>
                    <a:r>
                      <a:rPr lang="ru-RU" sz="1100" b="0" i="0" baseline="0" dirty="0" smtClean="0">
                        <a:effectLst/>
                      </a:rPr>
                      <a:t>77,4 </a:t>
                    </a:r>
                    <a:r>
                      <a:rPr lang="ru-RU" sz="1100" b="0" i="0" baseline="0" dirty="0">
                        <a:effectLst/>
                      </a:rPr>
                      <a:t>млн. руб. </a:t>
                    </a:r>
                    <a:r>
                      <a:rPr lang="ru-RU" sz="1100" b="0" i="0" baseline="0" dirty="0" smtClean="0">
                        <a:effectLst/>
                      </a:rPr>
                      <a:t>(6,63%)</a:t>
                    </a:r>
                    <a:endParaRPr lang="ru-RU" sz="1100" dirty="0">
                      <a:effectLst/>
                    </a:endParaRP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854971243762588"/>
                      <c:h val="0.2035100319159356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54C-4819-9C25-A4FF818A31FA}"/>
                </c:ext>
              </c:extLst>
            </c:dLbl>
            <c:dLbl>
              <c:idx val="1"/>
              <c:layout>
                <c:manualLayout>
                  <c:x val="9.9269335667085346E-2"/>
                  <c:y val="0.20008578210045158"/>
                </c:manualLayout>
              </c:layout>
              <c:tx>
                <c:rich>
                  <a:bodyPr/>
                  <a:lstStyle/>
                  <a:p>
                    <a:r>
                      <a:rPr lang="ru-RU" sz="1100" b="0" i="0" baseline="0" dirty="0">
                        <a:effectLst/>
                      </a:rPr>
                      <a:t>Административные расходы по обеспечению инвалидов ТСР –                     </a:t>
                    </a:r>
                    <a:endParaRPr lang="ru-RU" sz="1100" dirty="0">
                      <a:effectLst/>
                    </a:endParaRPr>
                  </a:p>
                  <a:p>
                    <a:r>
                      <a:rPr lang="ru-RU" sz="1100" b="0" i="0" baseline="0" dirty="0">
                        <a:effectLst/>
                      </a:rPr>
                      <a:t>  </a:t>
                    </a:r>
                    <a:r>
                      <a:rPr lang="ru-RU" sz="1100" b="0" i="0" baseline="0" dirty="0" smtClean="0">
                        <a:effectLst/>
                      </a:rPr>
                      <a:t>2,8 </a:t>
                    </a:r>
                    <a:r>
                      <a:rPr lang="ru-RU" sz="1100" b="0" i="0" baseline="0" dirty="0">
                        <a:effectLst/>
                      </a:rPr>
                      <a:t>млн. руб. </a:t>
                    </a:r>
                    <a:r>
                      <a:rPr lang="ru-RU" sz="1100" b="0" i="0" baseline="0" dirty="0" smtClean="0">
                        <a:effectLst/>
                      </a:rPr>
                      <a:t>(0,24%)</a:t>
                    </a:r>
                    <a:endParaRPr lang="ru-RU" sz="1100" dirty="0">
                      <a:effectLst/>
                    </a:endParaRP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54C-4819-9C25-A4FF818A31FA}"/>
                </c:ext>
              </c:extLst>
            </c:dLbl>
            <c:dLbl>
              <c:idx val="2"/>
              <c:layout>
                <c:manualLayout>
                  <c:x val="-0.12048370371463145"/>
                  <c:y val="0.21744074255856105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/>
                      <a:t> </a:t>
                    </a:r>
                    <a:r>
                      <a:rPr lang="ru-RU" sz="1100" b="0" i="0" baseline="0" dirty="0">
                        <a:effectLst/>
                      </a:rPr>
                      <a:t>Другие пособия –            </a:t>
                    </a:r>
                    <a:endParaRPr lang="ru-RU" sz="1100" dirty="0">
                      <a:effectLst/>
                    </a:endParaRPr>
                  </a:p>
                  <a:p>
                    <a:r>
                      <a:rPr lang="ru-RU" sz="1100" b="0" i="0" baseline="0" dirty="0">
                        <a:effectLst/>
                      </a:rPr>
                      <a:t>   </a:t>
                    </a:r>
                    <a:r>
                      <a:rPr lang="ru-RU" sz="1100" b="0" i="0" baseline="0" dirty="0" smtClean="0">
                        <a:effectLst/>
                      </a:rPr>
                      <a:t>0,7 </a:t>
                    </a:r>
                    <a:r>
                      <a:rPr lang="ru-RU" sz="1100" b="0" i="0" baseline="0" dirty="0">
                        <a:effectLst/>
                      </a:rPr>
                      <a:t>млн. руб. </a:t>
                    </a:r>
                    <a:r>
                      <a:rPr lang="ru-RU" sz="1100" b="0" i="0" baseline="0" dirty="0" smtClean="0">
                        <a:effectLst/>
                      </a:rPr>
                      <a:t>(0,05%)</a:t>
                    </a:r>
                    <a:endParaRPr lang="ru-RU" sz="1100" dirty="0">
                      <a:effectLst/>
                    </a:endParaRP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154C-4819-9C25-A4FF818A31FA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54C-4819-9C25-A4FF818A31FA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54C-4819-9C25-A4FF818A31FA}"/>
                </c:ext>
              </c:extLst>
            </c:dLbl>
            <c:dLbl>
              <c:idx val="5"/>
              <c:layout>
                <c:manualLayout>
                  <c:x val="-0.12802748973398084"/>
                  <c:y val="-0.11274842844481818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1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100" b="0" i="0" baseline="0" dirty="0" smtClean="0">
                        <a:effectLst/>
                      </a:rPr>
                      <a:t>Программа "Родовые сертификаты"  -                   </a:t>
                    </a:r>
                    <a:endParaRPr lang="ru-RU" sz="1100" dirty="0" smtClean="0">
                      <a:effectLst/>
                    </a:endParaRPr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1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100" b="0" i="0" baseline="0" dirty="0" smtClean="0">
                        <a:effectLst/>
                      </a:rPr>
                      <a:t> 26,2 млн. руб. (2,24%)</a:t>
                    </a:r>
                    <a:endParaRPr lang="ru-RU" sz="1100" dirty="0" smtClean="0">
                      <a:effectLst/>
                    </a:endParaRPr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1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ru-RU" sz="1100" dirty="0" smtClean="0"/>
                  </a:p>
                </c:rich>
              </c:tx>
              <c:spPr>
                <a:noFill/>
                <a:ln w="29865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645834390882475"/>
                      <c:h val="0.147497453617626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154C-4819-9C25-A4FF818A31FA}"/>
                </c:ext>
              </c:extLst>
            </c:dLbl>
            <c:dLbl>
              <c:idx val="6"/>
              <c:layout>
                <c:manualLayout>
                  <c:x val="-1.3519224239642011E-2"/>
                  <c:y val="-0.29581767417257115"/>
                </c:manualLayout>
              </c:layout>
              <c:tx>
                <c:rich>
                  <a:bodyPr/>
                  <a:lstStyle/>
                  <a:p>
                    <a:r>
                      <a:rPr lang="ru-RU" sz="1100" b="0" i="0" baseline="0" dirty="0">
                        <a:effectLst/>
                      </a:rPr>
                      <a:t> </a:t>
                    </a:r>
                    <a:r>
                      <a:rPr lang="ru-RU" sz="1100" b="0" i="0" baseline="0" dirty="0" smtClean="0">
                        <a:effectLst/>
                      </a:rPr>
                      <a:t>Программа «Доп. гарантии отд. </a:t>
                    </a:r>
                    <a:r>
                      <a:rPr lang="ru-RU" sz="1100" b="0" i="0" baseline="0" dirty="0" err="1" smtClean="0">
                        <a:effectLst/>
                      </a:rPr>
                      <a:t>катег</a:t>
                    </a:r>
                    <a:r>
                      <a:rPr lang="ru-RU" sz="1100" b="0" i="0" baseline="0" dirty="0" smtClean="0">
                        <a:effectLst/>
                      </a:rPr>
                      <a:t>. мед. раб.» -                   164,4 млн. руб. (</a:t>
                    </a:r>
                    <a:r>
                      <a:rPr lang="ru-RU" sz="1100" b="0" i="0" baseline="0" dirty="0" smtClean="0">
                        <a:effectLst/>
                      </a:rPr>
                      <a:t>14,04%)</a:t>
                    </a:r>
                    <a:endParaRPr lang="ru-RU" sz="1100" dirty="0">
                      <a:effectLst/>
                    </a:endParaRP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536234392462263"/>
                      <c:h val="0.2020607692499893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154C-4819-9C25-A4FF818A31FA}"/>
                </c:ext>
              </c:extLst>
            </c:dLbl>
            <c:dLbl>
              <c:idx val="7"/>
              <c:layout>
                <c:manualLayout>
                  <c:x val="8.1163436093616939E-2"/>
                  <c:y val="0.10909889930556595"/>
                </c:manualLayout>
              </c:layout>
              <c:tx>
                <c:rich>
                  <a:bodyPr/>
                  <a:lstStyle/>
                  <a:p>
                    <a:fld id="{C334D9E2-9E62-4E78-A067-04AF73956346}" type="CATEGORYNAME">
                      <a:rPr lang="ru-RU" smtClean="0"/>
                      <a:pPr/>
                      <a:t>[ИМЯ КАТЕГОРИИ]</a:t>
                    </a:fld>
                    <a:r>
                      <a:rPr lang="ru-RU" dirty="0" smtClean="0"/>
                      <a:t> - </a:t>
                    </a:r>
                    <a:fld id="{83C14D8F-612A-4041-8DC3-A709409EE716}" type="VALUE">
                      <a:rPr lang="ru-RU" baseline="0" smtClean="0"/>
                      <a:pPr/>
                      <a:t>[ЗНАЧЕНИЕ]</a:t>
                    </a:fld>
                    <a:r>
                      <a:rPr lang="ru-RU" baseline="0" dirty="0" smtClean="0"/>
                      <a:t> млн. руб. (67,36%)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657420405608671"/>
                      <c:h val="0.3866263278596099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9A41-4FE9-B507-61294AC355CB}"/>
                </c:ext>
              </c:extLst>
            </c:dLbl>
            <c:dLbl>
              <c:idx val="8"/>
              <c:layout>
                <c:manualLayout>
                  <c:x val="0.18970149061285502"/>
                  <c:y val="-2.0999478965338336E-2"/>
                </c:manualLayout>
              </c:layout>
              <c:tx>
                <c:rich>
                  <a:bodyPr/>
                  <a:lstStyle/>
                  <a:p>
                    <a:fld id="{3E75BC4F-068C-4253-BE78-AE6B0C91414D}" type="CATEGORYNAME">
                      <a:rPr lang="ru-RU" smtClean="0"/>
                      <a:pPr/>
                      <a:t>[ИМЯ КАТЕГОРИИ]</a:t>
                    </a:fld>
                    <a:r>
                      <a:rPr lang="ru-RU" dirty="0" smtClean="0"/>
                      <a:t> - </a:t>
                    </a:r>
                    <a:fld id="{1190FD89-4228-4B53-A470-38D6E6A2BFFD}" type="VALUE">
                      <a:rPr lang="ru-RU" baseline="0" smtClean="0"/>
                      <a:pPr/>
                      <a:t>[ЗНАЧЕНИЕ]</a:t>
                    </a:fld>
                    <a:r>
                      <a:rPr lang="ru-RU" baseline="0" dirty="0" smtClean="0"/>
                      <a:t> млн. руб. (8,81%)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89187501401192"/>
                      <c:h val="0.3754341343108305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9A41-4FE9-B507-61294AC355CB}"/>
                </c:ext>
              </c:extLst>
            </c:dLbl>
            <c:spPr>
              <a:noFill/>
              <a:ln w="29865">
                <a:noFill/>
              </a:ln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 Обеспечение инвалидов ТСР- 51,8 млн. руб. - 32,43 %</c:v>
                </c:pt>
                <c:pt idx="1">
                  <c:v>Административные расходы по обеспечению инвалидов ТСР -5,7 млн.руб.-3,57 %</c:v>
                </c:pt>
                <c:pt idx="2">
                  <c:v> Другие пособия - 0,1 млн. руб. - 0,08%</c:v>
                </c:pt>
                <c:pt idx="3">
                  <c:v> Санаторно-курортное лечение льготной категории граждан - 10,8 млн. руб. - 6,77%</c:v>
                </c:pt>
                <c:pt idx="4">
                  <c:v>Оплата 4-х дополнительных выходных дней в месяц в связи с уходом за детьми-инвалидами -6,5млн. руб. - 4,03%</c:v>
                </c:pt>
                <c:pt idx="5">
                  <c:v> Программа "Родовые сертификаты" -84,8 млн. руб. - 53,12%</c:v>
                </c:pt>
                <c:pt idx="6">
                  <c:v>Доп страх гарантии отд катег мед работников</c:v>
                </c:pt>
                <c:pt idx="7">
                  <c:v>Спец соц выплата мед и иным работникам мед и иных организаций (COVID-19), за счет средств резервного фонда Правительства РФ ФБ</c:v>
                </c:pt>
                <c:pt idx="8">
                  <c:v>Спец соц выплата работникам стационарных организаций соц обслуживания, стационарных отделений (COVID-19), за счет средств резервного фонда Правительства РФ ФБ</c:v>
                </c:pt>
              </c:strCache>
            </c:strRef>
          </c:cat>
          <c:val>
            <c:numRef>
              <c:f>Лист1!$B$2:$B$10</c:f>
              <c:numCache>
                <c:formatCode>#,##0.0</c:formatCode>
                <c:ptCount val="9"/>
                <c:pt idx="0">
                  <c:v>77.400000000000006</c:v>
                </c:pt>
                <c:pt idx="1">
                  <c:v>2.8</c:v>
                </c:pt>
                <c:pt idx="2">
                  <c:v>0.7</c:v>
                </c:pt>
                <c:pt idx="3" formatCode="General">
                  <c:v>0</c:v>
                </c:pt>
                <c:pt idx="4" formatCode="General">
                  <c:v>7.4</c:v>
                </c:pt>
                <c:pt idx="5" formatCode="General">
                  <c:v>26.2</c:v>
                </c:pt>
                <c:pt idx="6" formatCode="General">
                  <c:v>164.4</c:v>
                </c:pt>
                <c:pt idx="7" formatCode="General">
                  <c:v>788.6</c:v>
                </c:pt>
                <c:pt idx="8" formatCode="General">
                  <c:v>103.1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54C-4819-9C25-A4FF818A31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9865">
          <a:noFill/>
        </a:ln>
      </c:spPr>
    </c:plotArea>
    <c:plotVisOnly val="1"/>
    <c:dispBlanksAs val="gap"/>
    <c:showDLblsOverMax val="0"/>
  </c:chart>
  <c:spPr>
    <a:blipFill dpi="0" rotWithShape="1">
      <a:blip xmlns:r="http://schemas.openxmlformats.org/officeDocument/2006/relationships" r:embed="rId2"/>
      <a:srcRect/>
      <a:tile tx="0" ty="0" sx="100000" sy="100000" flip="none" algn="tl"/>
    </a:blipFill>
    <a:ln>
      <a:noFill/>
    </a:ln>
  </c:spPr>
  <c:txPr>
    <a:bodyPr/>
    <a:lstStyle/>
    <a:p>
      <a:pPr>
        <a:defRPr sz="2116"/>
      </a:pPr>
      <a:endParaRPr lang="ru-RU"/>
    </a:p>
  </c:txPr>
  <c:externalData r:id="rId3">
    <c:autoUpdate val="0"/>
  </c:externalData>
  <c:userShapes r:id="rId4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0.14334</cdr:x>
      <cdr:y>0.47671</cdr:y>
    </cdr:from>
    <cdr:to>
      <cdr:x>0.20947</cdr:x>
      <cdr:y>0.58208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 flipV="1">
          <a:off x="1248558" y="2606278"/>
          <a:ext cx="576064" cy="576064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0.01203</cdr:x>
      <cdr:y>0.65243</cdr:y>
    </cdr:from>
    <cdr:to>
      <cdr:x>0.21277</cdr:x>
      <cdr:y>0.87123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03588" y="3710070"/>
          <a:ext cx="1728119" cy="12442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 rtl="0">
            <a:defRPr sz="1180" b="0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ru-RU" sz="1050" dirty="0"/>
            <a:t>Оплата 4-х дополнительных выходных дней в месяц в связи с уходом за детьми-инвалидами -                       </a:t>
          </a:r>
          <a:r>
            <a:rPr lang="ru-RU" sz="1050" dirty="0" smtClean="0"/>
            <a:t>7,4 </a:t>
          </a:r>
          <a:r>
            <a:rPr lang="ru-RU" sz="1050" dirty="0"/>
            <a:t>млн. руб. </a:t>
          </a:r>
          <a:r>
            <a:rPr lang="ru-RU" sz="1050" dirty="0" smtClean="0"/>
            <a:t>(0,63%)</a:t>
          </a:r>
          <a:endParaRPr lang="ru-RU" sz="1050" dirty="0"/>
        </a:p>
      </cdr:txBody>
    </cdr:sp>
  </cdr:relSizeAnchor>
  <cdr:relSizeAnchor xmlns:cdr="http://schemas.openxmlformats.org/drawingml/2006/chartDrawing">
    <cdr:from>
      <cdr:x>0.21278</cdr:x>
      <cdr:y>0.6651</cdr:y>
    </cdr:from>
    <cdr:to>
      <cdr:x>0.37171</cdr:x>
      <cdr:y>0.74108</cdr:y>
    </cdr:to>
    <cdr:cxnSp macro="">
      <cdr:nvCxnSpPr>
        <cdr:cNvPr id="6" name="Прямая соединительная линия 5"/>
        <cdr:cNvCxnSpPr/>
      </cdr:nvCxnSpPr>
      <cdr:spPr>
        <a:xfrm xmlns:a="http://schemas.openxmlformats.org/drawingml/2006/main" flipV="1">
          <a:off x="1831780" y="3782078"/>
          <a:ext cx="1368152" cy="43204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6767" cy="492760"/>
          </a:xfrm>
          <a:prstGeom prst="rect">
            <a:avLst/>
          </a:prstGeom>
        </p:spPr>
        <p:txBody>
          <a:bodyPr vert="horz" lIns="90339" tIns="45170" rIns="90339" bIns="4517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2678" y="0"/>
            <a:ext cx="2916767" cy="492760"/>
          </a:xfrm>
          <a:prstGeom prst="rect">
            <a:avLst/>
          </a:prstGeom>
        </p:spPr>
        <p:txBody>
          <a:bodyPr vert="horz" lIns="90339" tIns="45170" rIns="90339" bIns="45170" rtlCol="0"/>
          <a:lstStyle>
            <a:lvl1pPr algn="r">
              <a:defRPr sz="1200"/>
            </a:lvl1pPr>
          </a:lstStyle>
          <a:p>
            <a:fld id="{369DD84D-EB72-4AE5-87A8-EDFE15198362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27600" cy="3695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339" tIns="45170" rIns="90339" bIns="4517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1" y="4681221"/>
            <a:ext cx="5384800" cy="4434840"/>
          </a:xfrm>
          <a:prstGeom prst="rect">
            <a:avLst/>
          </a:prstGeom>
        </p:spPr>
        <p:txBody>
          <a:bodyPr vert="horz" lIns="90339" tIns="45170" rIns="90339" bIns="4517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60729"/>
            <a:ext cx="2916767" cy="492760"/>
          </a:xfrm>
          <a:prstGeom prst="rect">
            <a:avLst/>
          </a:prstGeom>
        </p:spPr>
        <p:txBody>
          <a:bodyPr vert="horz" lIns="90339" tIns="45170" rIns="90339" bIns="4517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2678" y="9360729"/>
            <a:ext cx="2916767" cy="492760"/>
          </a:xfrm>
          <a:prstGeom prst="rect">
            <a:avLst/>
          </a:prstGeom>
        </p:spPr>
        <p:txBody>
          <a:bodyPr vert="horz" lIns="90339" tIns="45170" rIns="90339" bIns="45170" rtlCol="0" anchor="b"/>
          <a:lstStyle>
            <a:lvl1pPr algn="r">
              <a:defRPr sz="1200"/>
            </a:lvl1pPr>
          </a:lstStyle>
          <a:p>
            <a:fld id="{4C5077FB-AF15-4355-A9D9-27617622B6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885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На 16.06.2015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077FB-AF15-4355-A9D9-27617622B6E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12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077FB-AF15-4355-A9D9-27617622B6E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12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077FB-AF15-4355-A9D9-27617622B6E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120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077FB-AF15-4355-A9D9-27617622B6E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120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077FB-AF15-4355-A9D9-27617622B6E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401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i="1" dirty="0"/>
              <a:t>Структура доходов  бюджета ГУ - Кировское региональное отделение Фонда социального страхования Российской Федерации </a:t>
            </a:r>
            <a:r>
              <a:rPr lang="ru-RU" sz="1800" b="1" i="1" dirty="0" smtClean="0"/>
              <a:t>за 1 квартал 2021 г.</a:t>
            </a:r>
            <a:endParaRPr lang="ru-RU" sz="1800" b="1" i="1" dirty="0">
              <a:solidFill>
                <a:schemeClr val="bg1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27584" y="153164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79511" y="883567"/>
            <a:ext cx="12344229" cy="635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447182" y="887903"/>
            <a:ext cx="12225707" cy="647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179511" y="739551"/>
            <a:ext cx="13034896" cy="67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2710434"/>
              </p:ext>
            </p:extLst>
          </p:nvPr>
        </p:nvGraphicFramePr>
        <p:xfrm>
          <a:off x="136917" y="1392533"/>
          <a:ext cx="8680728" cy="529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663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94122"/>
          </a:xfrm>
        </p:spPr>
        <p:txBody>
          <a:bodyPr>
            <a:normAutofit/>
          </a:bodyPr>
          <a:lstStyle/>
          <a:p>
            <a:r>
              <a:rPr lang="ru-RU" sz="1800" b="1" i="1" dirty="0"/>
              <a:t>Структура расходов бюджета ГУ - Кировское региональное отделение Фонда социального страхования Российской </a:t>
            </a:r>
            <a:r>
              <a:rPr lang="ru-RU" sz="1800" b="1" i="1" dirty="0" smtClean="0"/>
              <a:t>Федерации 1 квартал за 2021 г.                               </a:t>
            </a:r>
            <a:endParaRPr lang="ru-RU" sz="1800" b="1" i="1" dirty="0"/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323528" y="109959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323527" y="739551"/>
            <a:ext cx="12366879" cy="70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9512" y="713283"/>
            <a:ext cx="12789678" cy="721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147346" y="715396"/>
            <a:ext cx="12942594" cy="730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0103517"/>
              </p:ext>
            </p:extLst>
          </p:nvPr>
        </p:nvGraphicFramePr>
        <p:xfrm>
          <a:off x="227098" y="1326778"/>
          <a:ext cx="8710491" cy="546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2232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i="1" dirty="0"/>
              <a:t>Структура расходов бюджета по обязательному социальному </a:t>
            </a:r>
            <a:r>
              <a:rPr lang="ru-RU" sz="1800" b="1" i="1" dirty="0" smtClean="0"/>
              <a:t>страхов</a:t>
            </a:r>
            <a:r>
              <a:rPr lang="ru-RU" sz="1800" b="1" i="1" dirty="0"/>
              <a:t>а</a:t>
            </a:r>
            <a:r>
              <a:rPr lang="ru-RU" sz="1800" b="1" i="1" dirty="0" smtClean="0"/>
              <a:t>нию </a:t>
            </a:r>
            <a:r>
              <a:rPr lang="ru-RU" sz="1800" b="1" i="1" dirty="0"/>
              <a:t>ГУ - Кировское региональное отделение Фонда социального страхования Российской Федерации </a:t>
            </a:r>
            <a:r>
              <a:rPr lang="ru-RU" sz="1800" b="1" i="1" dirty="0" smtClean="0"/>
              <a:t>за 1 квартал 2021 </a:t>
            </a:r>
            <a:r>
              <a:rPr lang="ru-RU" sz="1800" b="1" i="1" dirty="0"/>
              <a:t>г.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79512" y="960437"/>
            <a:ext cx="12824592" cy="768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179512" y="811560"/>
            <a:ext cx="12492954" cy="640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84294" y="799093"/>
            <a:ext cx="12590148" cy="659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8322344"/>
              </p:ext>
            </p:extLst>
          </p:nvPr>
        </p:nvGraphicFramePr>
        <p:xfrm>
          <a:off x="271200" y="1344709"/>
          <a:ext cx="8601599" cy="5311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0163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143000"/>
          </a:xfrm>
        </p:spPr>
        <p:txBody>
          <a:bodyPr>
            <a:normAutofit fontScale="90000"/>
          </a:bodyPr>
          <a:lstStyle/>
          <a:p>
            <a:r>
              <a:rPr lang="ru-RU" sz="1800" b="1" i="1" dirty="0"/>
              <a:t>Структура расходов бюджета по обязательному социальному </a:t>
            </a:r>
            <a:r>
              <a:rPr lang="ru-RU" sz="1800" b="1" i="1" dirty="0" smtClean="0"/>
              <a:t>страхованию  </a:t>
            </a:r>
            <a:r>
              <a:rPr lang="ru-RU" sz="1800" b="1" i="1" dirty="0"/>
              <a:t>от несчастных случаев на производстве и профзаболеваний ГУ - Кировское региональное отделение Фонда социального страхования Российской Федерации </a:t>
            </a:r>
            <a:r>
              <a:rPr lang="ru-RU" sz="1800" b="1" i="1" dirty="0" smtClean="0"/>
              <a:t>за 1 квартал 2021 </a:t>
            </a:r>
            <a:r>
              <a:rPr lang="ru-RU" sz="1800" b="1" i="1" dirty="0"/>
              <a:t>г.</a:t>
            </a:r>
            <a:endParaRPr lang="ru-RU" sz="1800" b="1" i="1" dirty="0">
              <a:solidFill>
                <a:schemeClr val="bg1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79512" y="960437"/>
            <a:ext cx="12122390" cy="796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323528" y="811560"/>
            <a:ext cx="12333124" cy="637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3836742"/>
              </p:ext>
            </p:extLst>
          </p:nvPr>
        </p:nvGraphicFramePr>
        <p:xfrm>
          <a:off x="374328" y="1319560"/>
          <a:ext cx="8464769" cy="5225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9172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ru-RU" sz="1600" b="1" i="1" dirty="0"/>
              <a:t>Структура расходов, Финансируемых за счет средств Федерального бюджета и Федерального фонда обязательного медицинского страхования </a:t>
            </a:r>
            <a:r>
              <a:rPr lang="ru-RU" sz="1600" b="1" i="1" dirty="0" smtClean="0"/>
              <a:t>за 1 квартал 2021 </a:t>
            </a:r>
            <a:r>
              <a:rPr lang="ru-RU" sz="1600" b="1" i="1" dirty="0"/>
              <a:t>г.</a:t>
            </a:r>
            <a:endParaRPr lang="ru-RU" sz="16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47705" y="595535"/>
            <a:ext cx="12246631" cy="978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79512" y="667544"/>
            <a:ext cx="12888212" cy="538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2497" y="621241"/>
            <a:ext cx="12831615" cy="54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79511" y="577615"/>
            <a:ext cx="12928051" cy="538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39673" y="523527"/>
            <a:ext cx="12880319" cy="55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9426899"/>
              </p:ext>
            </p:extLst>
          </p:nvPr>
        </p:nvGraphicFramePr>
        <p:xfrm>
          <a:off x="457200" y="1052736"/>
          <a:ext cx="8608741" cy="56865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9435373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3646</TotalTime>
  <Words>669</Words>
  <Application>Microsoft Office PowerPoint</Application>
  <PresentationFormat>Экран (4:3)</PresentationFormat>
  <Paragraphs>50</Paragraphs>
  <Slides>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Тема Office</vt:lpstr>
      <vt:lpstr>Структура доходов  бюджета ГУ - Кировское региональное отделение Фонда социального страхования Российской Федерации за 1 квартал 2021 г.</vt:lpstr>
      <vt:lpstr>Структура расходов бюджета ГУ - Кировское региональное отделение Фонда социального страхования Российской Федерации 1 квартал за 2021 г.                               </vt:lpstr>
      <vt:lpstr>Структура расходов бюджета по обязательному социальному страхованию ГУ - Кировское региональное отделение Фонда социального страхования Российской Федерации за 1 квартал 2021 г.</vt:lpstr>
      <vt:lpstr>Структура расходов бюджета по обязательному социальному страхованию  от несчастных случаев на производстве и профзаболеваний ГУ - Кировское региональное отделение Фонда социального страхования Российской Федерации за 1 квартал 2021 г.</vt:lpstr>
      <vt:lpstr>Структура расходов, Финансируемых за счет средств Федерального бюджета и Федерального фонда обязательного медицинского страхования за 1 квартал 2021 г.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u33</dc:creator>
  <cp:lastModifiedBy>Калинина Елена Анатольевна</cp:lastModifiedBy>
  <cp:revision>140</cp:revision>
  <cp:lastPrinted>2017-07-05T05:09:09Z</cp:lastPrinted>
  <dcterms:modified xsi:type="dcterms:W3CDTF">2021-06-02T13:41:44Z</dcterms:modified>
</cp:coreProperties>
</file>