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2" r:id="rId5"/>
  </p:sldIdLst>
  <p:sldSz cx="9144000" cy="6858000" type="screen4x3"/>
  <p:notesSz cx="6731000" cy="9855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линина Елена Анатольевна" initials="КЕА" lastIdx="0" clrIdx="0">
    <p:extLst>
      <p:ext uri="{19B8F6BF-5375-455C-9EA6-DF929625EA0E}">
        <p15:presenceInfo xmlns:p15="http://schemas.microsoft.com/office/powerpoint/2012/main" userId="S-1-5-21-1758052796-4053931865-3145519460-312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CC00"/>
    <a:srgbClr val="FFFF66"/>
    <a:srgbClr val="FF3300"/>
    <a:srgbClr val="3399FF"/>
    <a:srgbClr val="FF66CC"/>
    <a:srgbClr val="99FF99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56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openxmlformats.org/officeDocument/2006/relationships/image" Target="../media/image1.jpeg"/><Relationship Id="rId1" Type="http://schemas.openxmlformats.org/officeDocument/2006/relationships/themeOverride" Target="../theme/themeOverrid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openxmlformats.org/officeDocument/2006/relationships/image" Target="../media/image1.jpeg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openxmlformats.org/officeDocument/2006/relationships/image" Target="../media/image1.jpeg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openxmlformats.org/officeDocument/2006/relationships/image" Target="../media/image1.jpeg"/><Relationship Id="rId1" Type="http://schemas.openxmlformats.org/officeDocument/2006/relationships/themeOverride" Target="../theme/themeOverride4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26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dirty="0"/>
              <a:t>Всего расходы – </a:t>
            </a:r>
            <a:r>
              <a:rPr lang="en-US" dirty="0" smtClean="0"/>
              <a:t>4</a:t>
            </a:r>
            <a:r>
              <a:rPr lang="ru-RU" dirty="0" smtClean="0"/>
              <a:t> </a:t>
            </a:r>
            <a:r>
              <a:rPr lang="en-US" dirty="0" smtClean="0"/>
              <a:t>844</a:t>
            </a:r>
            <a:r>
              <a:rPr lang="ru-RU" dirty="0" smtClean="0"/>
              <a:t>,</a:t>
            </a:r>
            <a:r>
              <a:rPr lang="en-US" dirty="0" smtClean="0"/>
              <a:t>9</a:t>
            </a:r>
            <a:r>
              <a:rPr lang="ru-RU" dirty="0" smtClean="0"/>
              <a:t> </a:t>
            </a:r>
            <a:r>
              <a:rPr lang="ru-RU" dirty="0"/>
              <a:t>млн. руб.</a:t>
            </a:r>
          </a:p>
        </c:rich>
      </c:tx>
      <c:layout>
        <c:manualLayout>
          <c:xMode val="edge"/>
          <c:yMode val="edge"/>
          <c:x val="0.25864064379378843"/>
          <c:y val="1.8583651398502078E-2"/>
        </c:manualLayout>
      </c:layout>
      <c:overlay val="0"/>
      <c:spPr>
        <a:noFill/>
        <a:ln w="35876">
          <a:noFill/>
        </a:ln>
      </c:spPr>
    </c:title>
    <c:autoTitleDeleted val="0"/>
    <c:view3D>
      <c:rotX val="30"/>
      <c:rotY val="6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39233345169635"/>
          <c:y val="0.20148628970997981"/>
          <c:w val="0.72040416550571029"/>
          <c:h val="0.6320107785178111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расходы - 2894,4 млн.руб</c:v>
                </c:pt>
              </c:strCache>
            </c:strRef>
          </c:tx>
          <c:spPr>
            <a:solidFill>
              <a:srgbClr val="FFCCFF"/>
            </a:solidFill>
          </c:spPr>
          <c:explosion val="47"/>
          <c:dPt>
            <c:idx val="0"/>
            <c:bubble3D val="0"/>
            <c:explosion val="22"/>
            <c:spPr>
              <a:solidFill>
                <a:srgbClr val="99FF99"/>
              </a:solidFill>
            </c:spPr>
            <c:extLst>
              <c:ext xmlns:c16="http://schemas.microsoft.com/office/drawing/2014/chart" uri="{C3380CC4-5D6E-409C-BE32-E72D297353CC}">
                <c16:uniqueId val="{00000000-C916-44B9-930B-2B3228A18281}"/>
              </c:ext>
            </c:extLst>
          </c:dPt>
          <c:dPt>
            <c:idx val="1"/>
            <c:bubble3D val="0"/>
            <c:spPr>
              <a:solidFill>
                <a:srgbClr val="3399FF"/>
              </a:solidFill>
            </c:spPr>
            <c:extLst>
              <c:ext xmlns:c16="http://schemas.microsoft.com/office/drawing/2014/chart" uri="{C3380CC4-5D6E-409C-BE32-E72D297353CC}">
                <c16:uniqueId val="{00000001-C916-44B9-930B-2B3228A18281}"/>
              </c:ext>
            </c:extLst>
          </c:dPt>
          <c:dPt>
            <c:idx val="2"/>
            <c:bubble3D val="0"/>
            <c:spPr>
              <a:solidFill>
                <a:srgbClr val="FF66CC"/>
              </a:solidFill>
            </c:spPr>
            <c:extLst>
              <c:ext xmlns:c16="http://schemas.microsoft.com/office/drawing/2014/chart" uri="{C3380CC4-5D6E-409C-BE32-E72D297353CC}">
                <c16:uniqueId val="{00000002-C916-44B9-930B-2B3228A18281}"/>
              </c:ext>
            </c:extLst>
          </c:dPt>
          <c:dLbls>
            <c:dLbl>
              <c:idx val="0"/>
              <c:layout>
                <c:manualLayout>
                  <c:x val="-6.689060352625357E-3"/>
                  <c:y val="-0.16872565354184094"/>
                </c:manualLayout>
              </c:layout>
              <c:tx>
                <c:rich>
                  <a:bodyPr/>
                  <a:lstStyle/>
                  <a:p>
                    <a:pPr>
                      <a:defRPr sz="1412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/>
                      <a:t> Расходы по обязательному соц. страхованию от несчастных случаев на производстве и профзаболеваний </a:t>
                    </a:r>
                    <a:r>
                      <a:rPr lang="ru-RU" dirty="0" smtClean="0"/>
                      <a:t>–</a:t>
                    </a:r>
                    <a:r>
                      <a:rPr lang="ru-RU" baseline="0" dirty="0" smtClean="0"/>
                      <a:t> 277,2 </a:t>
                    </a:r>
                    <a:r>
                      <a:rPr lang="ru-RU" dirty="0"/>
                      <a:t>млн. </a:t>
                    </a:r>
                    <a:r>
                      <a:rPr lang="ru-RU" dirty="0" smtClean="0"/>
                      <a:t>руб. (5,7%)</a:t>
                    </a:r>
                    <a:endParaRPr lang="ru-RU" dirty="0"/>
                  </a:p>
                </c:rich>
              </c:tx>
              <c:spPr>
                <a:noFill/>
                <a:ln w="3587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916-44B9-930B-2B3228A18281}"/>
                </c:ext>
              </c:extLst>
            </c:dLbl>
            <c:dLbl>
              <c:idx val="1"/>
              <c:layout>
                <c:manualLayout>
                  <c:x val="0.17222496412659172"/>
                  <c:y val="-2.5552520672940355E-2"/>
                </c:manualLayout>
              </c:layout>
              <c:tx>
                <c:rich>
                  <a:bodyPr/>
                  <a:lstStyle/>
                  <a:p>
                    <a:pPr>
                      <a:defRPr sz="1412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/>
                      <a:t> Расходы, финансируемые за счет средств Федерального бюджета и Фонда обязательного медицинского </a:t>
                    </a:r>
                    <a:r>
                      <a:rPr lang="ru-RU" dirty="0" smtClean="0"/>
                      <a:t>страхования –</a:t>
                    </a:r>
                    <a:r>
                      <a:rPr lang="ru-RU" baseline="0" dirty="0" smtClean="0"/>
                      <a:t> </a:t>
                    </a:r>
                  </a:p>
                  <a:p>
                    <a:pPr>
                      <a:defRPr sz="1412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baseline="0" dirty="0" smtClean="0"/>
                      <a:t>2 114,0 </a:t>
                    </a:r>
                    <a:r>
                      <a:rPr lang="ru-RU" dirty="0" smtClean="0"/>
                      <a:t>млн</a:t>
                    </a:r>
                    <a:r>
                      <a:rPr lang="ru-RU" dirty="0"/>
                      <a:t>. руб</a:t>
                    </a:r>
                    <a:r>
                      <a:rPr lang="ru-RU" dirty="0" smtClean="0"/>
                      <a:t>. (43,7%)</a:t>
                    </a:r>
                    <a:endParaRPr lang="ru-RU" dirty="0"/>
                  </a:p>
                </c:rich>
              </c:tx>
              <c:spPr>
                <a:noFill/>
                <a:ln w="3587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916-44B9-930B-2B3228A18281}"/>
                </c:ext>
              </c:extLst>
            </c:dLbl>
            <c:dLbl>
              <c:idx val="2"/>
              <c:layout>
                <c:manualLayout>
                  <c:x val="-8.6953536832768671E-2"/>
                  <c:y val="0.58392356851468519"/>
                </c:manualLayout>
              </c:layout>
              <c:tx>
                <c:rich>
                  <a:bodyPr/>
                  <a:lstStyle/>
                  <a:p>
                    <a:pPr>
                      <a:defRPr sz="1412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/>
                      <a:t> Расходы по обязательному соц. страхованию на случай временной нетрудоспособности и в связи с </a:t>
                    </a:r>
                    <a:r>
                      <a:rPr lang="ru-RU" dirty="0" smtClean="0"/>
                      <a:t>материнством</a:t>
                    </a:r>
                    <a:r>
                      <a:rPr lang="ru-RU" baseline="0" dirty="0" smtClean="0"/>
                      <a:t> –          2 453,7 </a:t>
                    </a:r>
                    <a:r>
                      <a:rPr lang="ru-RU" dirty="0" smtClean="0"/>
                      <a:t>млн</a:t>
                    </a:r>
                    <a:r>
                      <a:rPr lang="ru-RU" dirty="0"/>
                      <a:t>. руб. </a:t>
                    </a:r>
                    <a:r>
                      <a:rPr lang="ru-RU" dirty="0" smtClean="0"/>
                      <a:t>(50,6%)</a:t>
                    </a:r>
                    <a:endParaRPr lang="ru-RU" dirty="0"/>
                  </a:p>
                </c:rich>
              </c:tx>
              <c:spPr>
                <a:noFill/>
                <a:ln w="3587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916-44B9-930B-2B3228A18281}"/>
                </c:ext>
              </c:extLst>
            </c:dLbl>
            <c:spPr>
              <a:noFill/>
              <a:ln w="3587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12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 Расходы по обязательному соц. страхованию от несчастных случаев на производстве и профзаболеваний </c:v>
                </c:pt>
                <c:pt idx="1">
                  <c:v> Расходы, финансируемые за счет средств Федерального бюджета и Фонда обязательного медицинского страховния </c:v>
                </c:pt>
                <c:pt idx="2">
                  <c:v> Расходы по обязательному соц. страхованию на случай временной нетрудоспособности и в связи с материнством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277167.2</c:v>
                </c:pt>
                <c:pt idx="1">
                  <c:v>2114081.1</c:v>
                </c:pt>
                <c:pt idx="2">
                  <c:v>2453639.4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916-44B9-930B-2B3228A182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35876">
          <a:noFill/>
        </a:ln>
      </c:spPr>
    </c:plotArea>
    <c:plotVisOnly val="1"/>
    <c:dispBlanksAs val="gap"/>
    <c:showDLblsOverMax val="0"/>
  </c:chart>
  <c:spPr>
    <a:blipFill>
      <a:blip xmlns:r="http://schemas.openxmlformats.org/officeDocument/2006/relationships" r:embed="rId2"/>
      <a:tile tx="0" ty="0" sx="100000" sy="100000" flip="none" algn="tl"/>
    </a:blipFill>
    <a:ln>
      <a:noFill/>
    </a:ln>
  </c:spPr>
  <c:txPr>
    <a:bodyPr/>
    <a:lstStyle/>
    <a:p>
      <a:pPr>
        <a:defRPr sz="254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19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dirty="0"/>
              <a:t>Всего расходы – </a:t>
            </a:r>
            <a:r>
              <a:rPr lang="en-US" dirty="0" smtClean="0"/>
              <a:t>2</a:t>
            </a:r>
            <a:r>
              <a:rPr lang="ru-RU" dirty="0" smtClean="0"/>
              <a:t> </a:t>
            </a:r>
            <a:r>
              <a:rPr lang="en-US" dirty="0" smtClean="0"/>
              <a:t>453,7</a:t>
            </a:r>
            <a:r>
              <a:rPr lang="ru-RU" dirty="0" smtClean="0"/>
              <a:t> </a:t>
            </a:r>
            <a:r>
              <a:rPr lang="ru-RU" sz="2199" b="1" i="0" u="none" strike="noStrike" baseline="0" dirty="0">
                <a:effectLst/>
              </a:rPr>
              <a:t>млн. </a:t>
            </a:r>
            <a:r>
              <a:rPr lang="ru-RU" dirty="0"/>
              <a:t>руб.</a:t>
            </a:r>
          </a:p>
        </c:rich>
      </c:tx>
      <c:layout>
        <c:manualLayout>
          <c:xMode val="edge"/>
          <c:yMode val="edge"/>
          <c:x val="0.18379130852918193"/>
          <c:y val="2.0779220779220779E-2"/>
        </c:manualLayout>
      </c:layout>
      <c:overlay val="0"/>
      <c:spPr>
        <a:noFill/>
        <a:ln w="34904">
          <a:noFill/>
        </a:ln>
      </c:spPr>
    </c:title>
    <c:autoTitleDeleted val="0"/>
    <c:view3D>
      <c:rotX val="30"/>
      <c:rotY val="27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4342206606004302"/>
          <c:y val="0.27737873547929415"/>
          <c:w val="0.52880202855306335"/>
          <c:h val="0.4652360637842614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CFF"/>
            </a:solidFill>
          </c:spPr>
          <c:explosion val="8"/>
          <c:dPt>
            <c:idx val="0"/>
            <c:bubble3D val="0"/>
            <c:explosion val="25"/>
            <c:spPr>
              <a:solidFill>
                <a:srgbClr val="99FF99"/>
              </a:solidFill>
            </c:spPr>
            <c:extLst>
              <c:ext xmlns:c16="http://schemas.microsoft.com/office/drawing/2014/chart" uri="{C3380CC4-5D6E-409C-BE32-E72D297353CC}">
                <c16:uniqueId val="{00000000-0D6C-4FF4-85B4-2E8C9D4CA543}"/>
              </c:ext>
            </c:extLst>
          </c:dPt>
          <c:dPt>
            <c:idx val="1"/>
            <c:bubble3D val="0"/>
            <c:spPr>
              <a:solidFill>
                <a:srgbClr val="3399FF"/>
              </a:solidFill>
            </c:spPr>
            <c:extLst>
              <c:ext xmlns:c16="http://schemas.microsoft.com/office/drawing/2014/chart" uri="{C3380CC4-5D6E-409C-BE32-E72D297353CC}">
                <c16:uniqueId val="{00000001-0D6C-4FF4-85B4-2E8C9D4CA543}"/>
              </c:ext>
            </c:extLst>
          </c:dPt>
          <c:dPt>
            <c:idx val="2"/>
            <c:bubble3D val="0"/>
            <c:spPr>
              <a:solidFill>
                <a:srgbClr val="FF66CC"/>
              </a:solidFill>
            </c:spPr>
            <c:extLst>
              <c:ext xmlns:c16="http://schemas.microsoft.com/office/drawing/2014/chart" uri="{C3380CC4-5D6E-409C-BE32-E72D297353CC}">
                <c16:uniqueId val="{00000002-0D6C-4FF4-85B4-2E8C9D4CA543}"/>
              </c:ext>
            </c:extLst>
          </c:dPt>
          <c:dPt>
            <c:idx val="3"/>
            <c:bubble3D val="0"/>
            <c:spPr>
              <a:solidFill>
                <a:srgbClr val="9933FF"/>
              </a:solidFill>
            </c:spPr>
            <c:extLst>
              <c:ext xmlns:c16="http://schemas.microsoft.com/office/drawing/2014/chart" uri="{C3380CC4-5D6E-409C-BE32-E72D297353CC}">
                <c16:uniqueId val="{00000003-0D6C-4FF4-85B4-2E8C9D4CA543}"/>
              </c:ext>
            </c:extLst>
          </c:dPt>
          <c:dPt>
            <c:idx val="4"/>
            <c:bubble3D val="0"/>
            <c:spPr>
              <a:solidFill>
                <a:srgbClr val="FFCC00"/>
              </a:solidFill>
            </c:spPr>
            <c:extLst>
              <c:ext xmlns:c16="http://schemas.microsoft.com/office/drawing/2014/chart" uri="{C3380CC4-5D6E-409C-BE32-E72D297353CC}">
                <c16:uniqueId val="{00000004-0D6C-4FF4-85B4-2E8C9D4CA543}"/>
              </c:ext>
            </c:extLst>
          </c:dPt>
          <c:dPt>
            <c:idx val="5"/>
            <c:bubble3D val="0"/>
            <c:spPr>
              <a:solidFill>
                <a:srgbClr val="FF3300"/>
              </a:solidFill>
            </c:spPr>
            <c:extLst>
              <c:ext xmlns:c16="http://schemas.microsoft.com/office/drawing/2014/chart" uri="{C3380CC4-5D6E-409C-BE32-E72D297353CC}">
                <c16:uniqueId val="{00000005-0D6C-4FF4-85B4-2E8C9D4CA543}"/>
              </c:ext>
            </c:extLst>
          </c:dPt>
          <c:dLbls>
            <c:dLbl>
              <c:idx val="0"/>
              <c:layout>
                <c:manualLayout>
                  <c:x val="8.06326242364937E-2"/>
                  <c:y val="-4.0839941206449876E-3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Пособия по временной нетрудоспособности –  </a:t>
                    </a:r>
                    <a:r>
                      <a:rPr lang="ru-RU" sz="1400" dirty="0" smtClean="0"/>
                      <a:t>          1523,3 </a:t>
                    </a:r>
                    <a:r>
                      <a:rPr lang="ru-RU" sz="1400" dirty="0"/>
                      <a:t>млн. </a:t>
                    </a:r>
                    <a:r>
                      <a:rPr lang="ru-RU" sz="1400" dirty="0" smtClean="0"/>
                      <a:t>руб. (62</a:t>
                    </a:r>
                    <a:r>
                      <a:rPr lang="ru-RU" sz="1400" baseline="0" dirty="0" smtClean="0"/>
                      <a:t>,1</a:t>
                    </a:r>
                    <a:r>
                      <a:rPr lang="ru-RU" sz="1400" dirty="0" smtClean="0"/>
                      <a:t>%)</a:t>
                    </a:r>
                    <a:endParaRPr lang="ru-RU" sz="1400" dirty="0"/>
                  </a:p>
                </c:rich>
              </c:tx>
              <c:spPr>
                <a:noFill/>
                <a:ln w="3490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024498003220097"/>
                      <c:h val="0.185545725879498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D6C-4FF4-85B4-2E8C9D4CA543}"/>
                </c:ext>
              </c:extLst>
            </c:dLbl>
            <c:dLbl>
              <c:idx val="1"/>
              <c:layout>
                <c:manualLayout>
                  <c:x val="0.23722507873245416"/>
                  <c:y val="3.0898808182372301E-2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Пособия по уходу за ребенком до 1,5 лет – </a:t>
                    </a:r>
                    <a:r>
                      <a:rPr lang="ru-RU" sz="1400" dirty="0" smtClean="0"/>
                      <a:t>471,7 млн</a:t>
                    </a:r>
                    <a:r>
                      <a:rPr lang="ru-RU" sz="1400" dirty="0"/>
                      <a:t>. руб</a:t>
                    </a:r>
                    <a:r>
                      <a:rPr lang="ru-RU" sz="1400" dirty="0" smtClean="0"/>
                      <a:t>. (19,2</a:t>
                    </a:r>
                    <a:r>
                      <a:rPr lang="ru-RU" sz="1400" baseline="0" dirty="0" smtClean="0"/>
                      <a:t> </a:t>
                    </a:r>
                    <a:r>
                      <a:rPr lang="ru-RU" sz="1400" dirty="0" smtClean="0"/>
                      <a:t>%)</a:t>
                    </a:r>
                    <a:endParaRPr lang="ru-RU" sz="1400" dirty="0"/>
                  </a:p>
                </c:rich>
              </c:tx>
              <c:spPr>
                <a:noFill/>
                <a:ln w="3490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D6C-4FF4-85B4-2E8C9D4CA543}"/>
                </c:ext>
              </c:extLst>
            </c:dLbl>
            <c:dLbl>
              <c:idx val="2"/>
              <c:layout>
                <c:manualLayout>
                  <c:x val="0.17885023470636094"/>
                  <c:y val="0.21256801557837027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Пособия по беременности и родам </a:t>
                    </a:r>
                    <a:r>
                      <a:rPr lang="ru-RU" sz="1400" dirty="0" smtClean="0"/>
                      <a:t>– 345,3 </a:t>
                    </a:r>
                    <a:r>
                      <a:rPr lang="ru-RU" sz="1400" dirty="0"/>
                      <a:t>млн. руб</a:t>
                    </a:r>
                    <a:r>
                      <a:rPr lang="ru-RU" sz="1400" dirty="0" smtClean="0"/>
                      <a:t>. (14,1%)</a:t>
                    </a:r>
                    <a:endParaRPr lang="ru-RU" sz="1400" dirty="0"/>
                  </a:p>
                </c:rich>
              </c:tx>
              <c:spPr>
                <a:noFill/>
                <a:ln w="3490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D6C-4FF4-85B4-2E8C9D4CA543}"/>
                </c:ext>
              </c:extLst>
            </c:dLbl>
            <c:dLbl>
              <c:idx val="3"/>
              <c:layout>
                <c:manualLayout>
                  <c:x val="-5.9626123003409153E-3"/>
                  <c:y val="0.30934805770232593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Пособия при рождении ребенка – </a:t>
                    </a:r>
                    <a:r>
                      <a:rPr lang="ru-RU" sz="1400" dirty="0" smtClean="0"/>
                      <a:t>                         65,0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(2,6%) </a:t>
                    </a:r>
                    <a:endParaRPr lang="ru-RU" sz="1400" dirty="0"/>
                  </a:p>
                </c:rich>
              </c:tx>
              <c:spPr>
                <a:noFill/>
                <a:ln w="3490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609749419846241"/>
                      <c:h val="0.199892044890799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D6C-4FF4-85B4-2E8C9D4CA543}"/>
                </c:ext>
              </c:extLst>
            </c:dLbl>
            <c:dLbl>
              <c:idx val="4"/>
              <c:layout>
                <c:manualLayout>
                  <c:x val="-0.11261650304786354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Расходы на </a:t>
                    </a:r>
                    <a:r>
                      <a:rPr lang="ru-RU" sz="1400" dirty="0" smtClean="0"/>
                      <a:t>осуществление </a:t>
                    </a:r>
                    <a:r>
                      <a:rPr lang="ru-RU" sz="1400" dirty="0"/>
                      <a:t>обязательного соц. страхования на случай временной нетрудоспособности и в связи с материнством –      </a:t>
                    </a:r>
                    <a:r>
                      <a:rPr lang="ru-RU" sz="1400" dirty="0" smtClean="0"/>
                      <a:t>43,3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 (1,8</a:t>
                    </a:r>
                    <a:r>
                      <a:rPr lang="ru-RU" sz="1400" baseline="0" dirty="0" smtClean="0"/>
                      <a:t> </a:t>
                    </a:r>
                    <a:r>
                      <a:rPr lang="ru-RU" sz="1400" dirty="0" smtClean="0"/>
                      <a:t>%)</a:t>
                    </a:r>
                    <a:endParaRPr lang="ru-RU" sz="1400" dirty="0"/>
                  </a:p>
                </c:rich>
              </c:tx>
              <c:spPr>
                <a:noFill/>
                <a:ln w="3490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D6C-4FF4-85B4-2E8C9D4CA543}"/>
                </c:ext>
              </c:extLst>
            </c:dLbl>
            <c:dLbl>
              <c:idx val="5"/>
              <c:layout>
                <c:manualLayout>
                  <c:x val="1.2815407925898428E-2"/>
                  <c:y val="-0.30383282057480543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Другие пособия –       </a:t>
                    </a:r>
                    <a:r>
                      <a:rPr lang="ru-RU" sz="1400" dirty="0" smtClean="0"/>
                      <a:t>5,1 </a:t>
                    </a:r>
                    <a:r>
                      <a:rPr lang="ru-RU" sz="1400" dirty="0"/>
                      <a:t>млн. руб</a:t>
                    </a:r>
                    <a:r>
                      <a:rPr lang="ru-RU" sz="1400" dirty="0" smtClean="0"/>
                      <a:t>. (0,2%)</a:t>
                    </a:r>
                    <a:endParaRPr lang="ru-RU" sz="1400" dirty="0"/>
                  </a:p>
                </c:rich>
              </c:tx>
              <c:spPr>
                <a:noFill/>
                <a:ln w="3490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541936098160354"/>
                      <c:h val="0.203956835277334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0D6C-4FF4-85B4-2E8C9D4CA543}"/>
                </c:ext>
              </c:extLst>
            </c:dLbl>
            <c:spPr>
              <a:noFill/>
              <a:ln w="3490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 Пособия по временной нетрудоспособности - 3152,6 млн. руб. (64,40%)</c:v>
                </c:pt>
                <c:pt idx="1">
                  <c:v> Пособия по уходу за ребенком до 1,5 лет - 845,2 млн. руб. (17,26%)</c:v>
                </c:pt>
                <c:pt idx="2">
                  <c:v> Пособия по беременности и родам - 653,3 млн. руб. (13,35%)</c:v>
                </c:pt>
                <c:pt idx="3">
                  <c:v> Пособия при рождении ребенка - 134,2 млн. руб. (2,74%) </c:v>
                </c:pt>
                <c:pt idx="4">
                  <c:v> Расходы на осущ. ОСС  на случай врем. нетрудоспособности и в связи с материнством - 102,2 млн. руб. (2,09%)</c:v>
                </c:pt>
                <c:pt idx="5">
                  <c:v> Другие пособия - 7,7 млн. руб.  (0,16%)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1523.3</c:v>
                </c:pt>
                <c:pt idx="1">
                  <c:v>471.69</c:v>
                </c:pt>
                <c:pt idx="2">
                  <c:v>345.3</c:v>
                </c:pt>
                <c:pt idx="3" formatCode="General">
                  <c:v>65</c:v>
                </c:pt>
                <c:pt idx="4" formatCode="General">
                  <c:v>43.3</c:v>
                </c:pt>
                <c:pt idx="5" formatCode="General">
                  <c:v>5.16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D6C-4FF4-85B4-2E8C9D4CA5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34904">
          <a:noFill/>
        </a:ln>
      </c:spPr>
    </c:plotArea>
    <c:plotVisOnly val="1"/>
    <c:dispBlanksAs val="gap"/>
    <c:showDLblsOverMax val="0"/>
  </c:chart>
  <c:spPr>
    <a:blipFill>
      <a:blip xmlns:r="http://schemas.openxmlformats.org/officeDocument/2006/relationships" r:embed="rId2"/>
      <a:tile tx="0" ty="0" sx="100000" sy="100000" flip="none" algn="tl"/>
    </a:blipFill>
    <a:ln>
      <a:noFill/>
    </a:ln>
  </c:spPr>
  <c:txPr>
    <a:bodyPr/>
    <a:lstStyle/>
    <a:p>
      <a:pPr>
        <a:defRPr sz="2474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154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dirty="0"/>
              <a:t>Всего расходы – </a:t>
            </a:r>
            <a:r>
              <a:rPr lang="en-US" dirty="0" smtClean="0"/>
              <a:t>277</a:t>
            </a:r>
            <a:r>
              <a:rPr lang="ru-RU" dirty="0" smtClean="0"/>
              <a:t>,</a:t>
            </a:r>
            <a:r>
              <a:rPr lang="en-US" dirty="0" smtClean="0"/>
              <a:t>2</a:t>
            </a:r>
            <a:r>
              <a:rPr lang="ru-RU" dirty="0" smtClean="0"/>
              <a:t> </a:t>
            </a:r>
            <a:r>
              <a:rPr lang="ru-RU" sz="2154" b="1" i="0" u="none" strike="noStrike" baseline="0" dirty="0">
                <a:effectLst/>
              </a:rPr>
              <a:t>млн.</a:t>
            </a:r>
            <a:r>
              <a:rPr lang="ru-RU" dirty="0"/>
              <a:t> руб.</a:t>
            </a:r>
          </a:p>
        </c:rich>
      </c:tx>
      <c:layout/>
      <c:overlay val="0"/>
      <c:spPr>
        <a:noFill/>
        <a:ln w="34197">
          <a:noFill/>
        </a:ln>
      </c:spPr>
    </c:title>
    <c:autoTitleDeleted val="0"/>
    <c:view3D>
      <c:rotX val="30"/>
      <c:rotY val="122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239950670833426"/>
          <c:y val="0.2669904129679187"/>
          <c:w val="0.53114385047010737"/>
          <c:h val="0.466140129173166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CFF"/>
            </a:solidFill>
          </c:spPr>
          <c:explosion val="8"/>
          <c:dPt>
            <c:idx val="0"/>
            <c:bubble3D val="0"/>
            <c:spPr>
              <a:solidFill>
                <a:srgbClr val="99FF99"/>
              </a:solidFill>
            </c:spPr>
            <c:extLst>
              <c:ext xmlns:c16="http://schemas.microsoft.com/office/drawing/2014/chart" uri="{C3380CC4-5D6E-409C-BE32-E72D297353CC}">
                <c16:uniqueId val="{00000000-9BC8-4995-A098-499BF86F16A9}"/>
              </c:ext>
            </c:extLst>
          </c:dPt>
          <c:dPt>
            <c:idx val="1"/>
            <c:bubble3D val="0"/>
            <c:spPr>
              <a:solidFill>
                <a:srgbClr val="3399FF"/>
              </a:solidFill>
            </c:spPr>
            <c:extLst>
              <c:ext xmlns:c16="http://schemas.microsoft.com/office/drawing/2014/chart" uri="{C3380CC4-5D6E-409C-BE32-E72D297353CC}">
                <c16:uniqueId val="{00000001-9BC8-4995-A098-499BF86F16A9}"/>
              </c:ext>
            </c:extLst>
          </c:dPt>
          <c:dPt>
            <c:idx val="2"/>
            <c:bubble3D val="0"/>
            <c:spPr>
              <a:solidFill>
                <a:srgbClr val="FF66CC"/>
              </a:solidFill>
            </c:spPr>
            <c:extLst>
              <c:ext xmlns:c16="http://schemas.microsoft.com/office/drawing/2014/chart" uri="{C3380CC4-5D6E-409C-BE32-E72D297353CC}">
                <c16:uniqueId val="{00000002-9BC8-4995-A098-499BF86F16A9}"/>
              </c:ext>
            </c:extLst>
          </c:dPt>
          <c:dPt>
            <c:idx val="3"/>
            <c:bubble3D val="0"/>
            <c:spPr>
              <a:solidFill>
                <a:srgbClr val="9933FF"/>
              </a:solidFill>
            </c:spPr>
            <c:extLst>
              <c:ext xmlns:c16="http://schemas.microsoft.com/office/drawing/2014/chart" uri="{C3380CC4-5D6E-409C-BE32-E72D297353CC}">
                <c16:uniqueId val="{00000003-9BC8-4995-A098-499BF86F16A9}"/>
              </c:ext>
            </c:extLst>
          </c:dPt>
          <c:dPt>
            <c:idx val="4"/>
            <c:bubble3D val="0"/>
            <c:explosion val="22"/>
            <c:spPr>
              <a:solidFill>
                <a:srgbClr val="FFFF66"/>
              </a:solidFill>
            </c:spPr>
            <c:extLst>
              <c:ext xmlns:c16="http://schemas.microsoft.com/office/drawing/2014/chart" uri="{C3380CC4-5D6E-409C-BE32-E72D297353CC}">
                <c16:uniqueId val="{00000004-9BC8-4995-A098-499BF86F16A9}"/>
              </c:ext>
            </c:extLst>
          </c:dPt>
          <c:dPt>
            <c:idx val="5"/>
            <c:bubble3D val="0"/>
            <c:spPr>
              <a:solidFill>
                <a:srgbClr val="FF3300"/>
              </a:solidFill>
            </c:spPr>
            <c:extLst>
              <c:ext xmlns:c16="http://schemas.microsoft.com/office/drawing/2014/chart" uri="{C3380CC4-5D6E-409C-BE32-E72D297353CC}">
                <c16:uniqueId val="{00000005-9BC8-4995-A098-499BF86F16A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9BC8-4995-A098-499BF86F16A9}"/>
              </c:ext>
            </c:extLst>
          </c:dPt>
          <c:dLbls>
            <c:dLbl>
              <c:idx val="0"/>
              <c:layout>
                <c:manualLayout>
                  <c:x val="0.13515726182250207"/>
                  <c:y val="3.5708359624801844E-2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Доставка и пересылка страховых выплат –             </a:t>
                    </a:r>
                    <a:r>
                      <a:rPr lang="ru-RU" sz="1400" dirty="0" smtClean="0"/>
                      <a:t>0,9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(0,3%)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BC8-4995-A098-499BF86F16A9}"/>
                </c:ext>
              </c:extLst>
            </c:dLbl>
            <c:dLbl>
              <c:idx val="1"/>
              <c:layout>
                <c:manualLayout>
                  <c:x val="1.7982061884972769E-2"/>
                  <c:y val="0.16538218847982969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Единовременные страховые выплаты –       </a:t>
                    </a:r>
                    <a:r>
                      <a:rPr lang="ru-RU" sz="1400" dirty="0" smtClean="0"/>
                      <a:t>18,3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(6,6%)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BC8-4995-A098-499BF86F16A9}"/>
                </c:ext>
              </c:extLst>
            </c:dLbl>
            <c:dLbl>
              <c:idx val="2"/>
              <c:layout>
                <c:manualLayout>
                  <c:x val="-0.11964449354731363"/>
                  <c:y val="5.4316690714149969E-2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Расходы на осуществление ОСС от НС и ПЗ –                        </a:t>
                    </a:r>
                    <a:r>
                      <a:rPr lang="ru-RU" sz="1400" dirty="0" smtClean="0"/>
                      <a:t>36,9</a:t>
                    </a:r>
                    <a:r>
                      <a:rPr lang="ru-RU" sz="1400" baseline="0" dirty="0" smtClean="0"/>
                      <a:t>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(13,3%)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BC8-4995-A098-499BF86F16A9}"/>
                </c:ext>
              </c:extLst>
            </c:dLbl>
            <c:dLbl>
              <c:idx val="3"/>
              <c:layout>
                <c:manualLayout>
                  <c:x val="-0.14589506222792376"/>
                  <c:y val="-6.1245772551955763E-2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Пособия поврем </a:t>
                    </a:r>
                    <a:r>
                      <a:rPr lang="ru-RU" sz="1400" dirty="0" err="1"/>
                      <a:t>нетр-ти</a:t>
                    </a:r>
                    <a:r>
                      <a:rPr lang="ru-RU" sz="1400" dirty="0"/>
                      <a:t> по ОСС от НС и ПЗ –             </a:t>
                    </a:r>
                    <a:r>
                      <a:rPr lang="ru-RU" sz="1400" dirty="0" smtClean="0"/>
                      <a:t>7,5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(2,7%)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768514297318687"/>
                      <c:h val="0.236641780918527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9BC8-4995-A098-499BF86F16A9}"/>
                </c:ext>
              </c:extLst>
            </c:dLbl>
            <c:dLbl>
              <c:idx val="4"/>
              <c:layout>
                <c:manualLayout>
                  <c:x val="-9.9022194226446106E-2"/>
                  <c:y val="5.2341792344192305E-2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Ежемесячные страховые выплаты – </a:t>
                    </a:r>
                    <a:r>
                      <a:rPr lang="ru-RU" sz="1400" dirty="0" smtClean="0"/>
                      <a:t>200,4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(72,3%) 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BC8-4995-A098-499BF86F16A9}"/>
                </c:ext>
              </c:extLst>
            </c:dLbl>
            <c:dLbl>
              <c:idx val="5"/>
              <c:layout>
                <c:manualLayout>
                  <c:x val="0.17008438151117883"/>
                  <c:y val="-0.22845721567080612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 smtClean="0"/>
                      <a:t>Медицинская, социальная и профессиональная реабилитация–                           13,2 </a:t>
                    </a:r>
                    <a:r>
                      <a:rPr lang="ru-RU" sz="1400" dirty="0"/>
                      <a:t>млн. </a:t>
                    </a:r>
                    <a:r>
                      <a:rPr lang="ru-RU" sz="1400" dirty="0" smtClean="0"/>
                      <a:t>руб. </a:t>
                    </a:r>
                    <a:r>
                      <a:rPr lang="ru-RU" sz="1400" smtClean="0"/>
                      <a:t>(4,8%)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881007739254312"/>
                      <c:h val="0.278399235686197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9BC8-4995-A098-499BF86F16A9}"/>
                </c:ext>
              </c:extLst>
            </c:dLbl>
            <c:dLbl>
              <c:idx val="6"/>
              <c:layout>
                <c:manualLayout>
                  <c:x val="0.15231295738844144"/>
                  <c:y val="-4.8436396846822792E-2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Медицинская, соц</a:t>
                    </a:r>
                    <a:r>
                      <a:rPr lang="ru-RU" sz="1400" dirty="0" smtClean="0"/>
                      <a:t>. и </a:t>
                    </a:r>
                    <a:r>
                      <a:rPr lang="ru-RU" sz="1400" dirty="0"/>
                      <a:t>проф. реабилитация – </a:t>
                    </a:r>
                    <a:r>
                      <a:rPr lang="ru-RU" sz="1400" dirty="0" smtClean="0"/>
                      <a:t>7,6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(6,05%) 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BC8-4995-A098-499BF86F16A9}"/>
                </c:ext>
              </c:extLst>
            </c:dLbl>
            <c:spPr>
              <a:noFill/>
              <a:ln w="34197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Доставка и пересылка страховых выплат - 2,3 млн. руб. - 0,86%</c:v>
                </c:pt>
                <c:pt idx="1">
                  <c:v> Единовременные страховые выплаты - 11,2 млн. руб. - 4,1%</c:v>
                </c:pt>
                <c:pt idx="2">
                  <c:v> Расходы на осуществление ОСС от НС и ПЗ - 22,1 млн. руб. - 8,12%</c:v>
                </c:pt>
                <c:pt idx="3">
                  <c:v> Пособия поврем нетр-ти по ОСС от НС и ПЗ - 7,6 млн. руб. - 2,8%</c:v>
                </c:pt>
                <c:pt idx="4">
                  <c:v> Ежемесячные страховые выплаты - 170,9 млн. руб. - 62,78%</c:v>
                </c:pt>
                <c:pt idx="5">
                  <c:v>Медицинская, социальная и профессиональная реабилитация - 58,1 млн. руб. - 21,34%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933.5</c:v>
                </c:pt>
                <c:pt idx="1">
                  <c:v>18264.900000000001</c:v>
                </c:pt>
                <c:pt idx="2">
                  <c:v>36864.5</c:v>
                </c:pt>
                <c:pt idx="3" formatCode="General">
                  <c:v>7455.7</c:v>
                </c:pt>
                <c:pt idx="4" formatCode="General">
                  <c:v>200393.3</c:v>
                </c:pt>
                <c:pt idx="5" formatCode="General">
                  <c:v>13201.6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BC8-4995-A098-499BF86F16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34197">
          <a:noFill/>
        </a:ln>
      </c:spPr>
    </c:plotArea>
    <c:plotVisOnly val="1"/>
    <c:dispBlanksAs val="gap"/>
    <c:showDLblsOverMax val="0"/>
  </c:chart>
  <c:spPr>
    <a:blipFill>
      <a:blip xmlns:r="http://schemas.openxmlformats.org/officeDocument/2006/relationships" r:embed="rId2"/>
      <a:tile tx="0" ty="0" sx="100000" sy="100000" flip="none" algn="tl"/>
    </a:blipFill>
    <a:ln>
      <a:noFill/>
    </a:ln>
  </c:spPr>
  <c:txPr>
    <a:bodyPr/>
    <a:lstStyle/>
    <a:p>
      <a:pPr>
        <a:defRPr sz="2423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11"/>
            </a:pPr>
            <a:r>
              <a:rPr lang="ru-RU" sz="2352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расходы </a:t>
            </a:r>
            <a:r>
              <a:rPr lang="ru-RU" sz="2352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352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352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2352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2352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352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352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</a:t>
            </a:r>
            <a:r>
              <a:rPr lang="ru-RU" sz="2000" b="1" dirty="0" smtClean="0"/>
              <a:t>.</a:t>
            </a:r>
            <a:endParaRPr lang="ru-RU" sz="2000" b="1" dirty="0"/>
          </a:p>
        </c:rich>
      </c:tx>
      <c:layout>
        <c:manualLayout>
          <c:xMode val="edge"/>
          <c:yMode val="edge"/>
          <c:x val="0.27316179572361632"/>
          <c:y val="5.8212710003302504E-4"/>
        </c:manualLayout>
      </c:layout>
      <c:overlay val="0"/>
      <c:spPr>
        <a:noFill/>
        <a:ln w="29865">
          <a:noFill/>
        </a:ln>
      </c:spPr>
    </c:title>
    <c:autoTitleDeleted val="0"/>
    <c:view3D>
      <c:rotX val="30"/>
      <c:rotY val="186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008964725503996"/>
          <c:y val="0.21247234382046332"/>
          <c:w val="0.53436116097279718"/>
          <c:h val="0.470082508526859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CFF"/>
            </a:solidFill>
          </c:spPr>
          <c:explosion val="37"/>
          <c:dPt>
            <c:idx val="0"/>
            <c:bubble3D val="0"/>
            <c:spPr>
              <a:solidFill>
                <a:srgbClr val="99FF99"/>
              </a:solidFill>
            </c:spPr>
            <c:extLst>
              <c:ext xmlns:c16="http://schemas.microsoft.com/office/drawing/2014/chart" uri="{C3380CC4-5D6E-409C-BE32-E72D297353CC}">
                <c16:uniqueId val="{00000001-154C-4819-9C25-A4FF818A31FA}"/>
              </c:ext>
            </c:extLst>
          </c:dPt>
          <c:dPt>
            <c:idx val="1"/>
            <c:bubble3D val="0"/>
            <c:spPr>
              <a:solidFill>
                <a:srgbClr val="3399FF"/>
              </a:solidFill>
            </c:spPr>
            <c:extLst>
              <c:ext xmlns:c16="http://schemas.microsoft.com/office/drawing/2014/chart" uri="{C3380CC4-5D6E-409C-BE32-E72D297353CC}">
                <c16:uniqueId val="{00000003-154C-4819-9C25-A4FF818A31FA}"/>
              </c:ext>
            </c:extLst>
          </c:dPt>
          <c:dPt>
            <c:idx val="2"/>
            <c:bubble3D val="0"/>
            <c:spPr>
              <a:solidFill>
                <a:srgbClr val="FF66CC"/>
              </a:solidFill>
            </c:spPr>
            <c:extLst>
              <c:ext xmlns:c16="http://schemas.microsoft.com/office/drawing/2014/chart" uri="{C3380CC4-5D6E-409C-BE32-E72D297353CC}">
                <c16:uniqueId val="{00000005-154C-4819-9C25-A4FF818A31FA}"/>
              </c:ext>
            </c:extLst>
          </c:dPt>
          <c:dPt>
            <c:idx val="3"/>
            <c:bubble3D val="0"/>
            <c:spPr>
              <a:solidFill>
                <a:srgbClr val="9933FF"/>
              </a:solidFill>
            </c:spPr>
            <c:extLst>
              <c:ext xmlns:c16="http://schemas.microsoft.com/office/drawing/2014/chart" uri="{C3380CC4-5D6E-409C-BE32-E72D297353CC}">
                <c16:uniqueId val="{00000007-154C-4819-9C25-A4FF818A31FA}"/>
              </c:ext>
            </c:extLst>
          </c:dPt>
          <c:dPt>
            <c:idx val="4"/>
            <c:bubble3D val="0"/>
            <c:spPr>
              <a:solidFill>
                <a:srgbClr val="FFFF66"/>
              </a:solidFill>
            </c:spPr>
            <c:extLst>
              <c:ext xmlns:c16="http://schemas.microsoft.com/office/drawing/2014/chart" uri="{C3380CC4-5D6E-409C-BE32-E72D297353CC}">
                <c16:uniqueId val="{00000009-154C-4819-9C25-A4FF818A31FA}"/>
              </c:ext>
            </c:extLst>
          </c:dPt>
          <c:dPt>
            <c:idx val="5"/>
            <c:bubble3D val="0"/>
            <c:spPr>
              <a:solidFill>
                <a:srgbClr val="FF3300"/>
              </a:solidFill>
            </c:spPr>
            <c:extLst>
              <c:ext xmlns:c16="http://schemas.microsoft.com/office/drawing/2014/chart" uri="{C3380CC4-5D6E-409C-BE32-E72D297353CC}">
                <c16:uniqueId val="{0000000B-154C-4819-9C25-A4FF818A31FA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D-154C-4819-9C25-A4FF818A31FA}"/>
              </c:ext>
            </c:extLst>
          </c:dPt>
          <c:dPt>
            <c:idx val="9"/>
            <c:bubble3D val="0"/>
            <c:spPr>
              <a:solidFill>
                <a:srgbClr val="4BACC6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D-BEA0-4A19-8916-75D2A55F3379}"/>
              </c:ext>
            </c:extLst>
          </c:dPt>
          <c:dPt>
            <c:idx val="10"/>
            <c:bubble3D val="0"/>
            <c:spPr>
              <a:solidFill>
                <a:srgbClr val="C0504D">
                  <a:lumMod val="75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D-F093-4557-B88E-02B594A423E8}"/>
              </c:ext>
            </c:extLst>
          </c:dPt>
          <c:dLbls>
            <c:dLbl>
              <c:idx val="0"/>
              <c:layout>
                <c:manualLayout>
                  <c:x val="0.15916683860523434"/>
                  <c:y val="0.15741515782873441"/>
                </c:manualLayout>
              </c:layout>
              <c:tx>
                <c:rich>
                  <a:bodyPr/>
                  <a:lstStyle/>
                  <a:p>
                    <a:r>
                      <a:rPr lang="ru-RU" sz="1050" b="0" i="0" baseline="0" dirty="0">
                        <a:effectLst/>
                      </a:rPr>
                      <a:t> Обеспечение инвалидов ТСР -                   </a:t>
                    </a:r>
                    <a:endParaRPr lang="ru-RU" sz="1050" dirty="0">
                      <a:effectLst/>
                    </a:endParaRPr>
                  </a:p>
                  <a:p>
                    <a:r>
                      <a:rPr lang="ru-RU" sz="1050" b="0" i="0" baseline="0" dirty="0">
                        <a:effectLst/>
                      </a:rPr>
                      <a:t>   </a:t>
                    </a:r>
                    <a:r>
                      <a:rPr lang="ru-RU" sz="1050" b="0" i="0" baseline="0" dirty="0" smtClean="0">
                        <a:effectLst/>
                      </a:rPr>
                      <a:t>185,2 </a:t>
                    </a:r>
                    <a:r>
                      <a:rPr lang="ru-RU" sz="1050" b="0" i="0" baseline="0" dirty="0">
                        <a:effectLst/>
                      </a:rPr>
                      <a:t>млн. руб. </a:t>
                    </a:r>
                    <a:r>
                      <a:rPr lang="ru-RU" sz="1050" b="0" i="0" baseline="0" dirty="0" smtClean="0">
                        <a:effectLst/>
                      </a:rPr>
                      <a:t>(8,8%)</a:t>
                    </a:r>
                    <a:endParaRPr lang="ru-RU" sz="1050" dirty="0">
                      <a:effectLst/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480543886884632"/>
                      <c:h val="0.14999457272032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54C-4819-9C25-A4FF818A31FA}"/>
                </c:ext>
              </c:extLst>
            </c:dLbl>
            <c:dLbl>
              <c:idx val="1"/>
              <c:layout>
                <c:manualLayout>
                  <c:x val="8.2542317292127007E-2"/>
                  <c:y val="0.21860058157261697"/>
                </c:manualLayout>
              </c:layout>
              <c:tx>
                <c:rich>
                  <a:bodyPr/>
                  <a:lstStyle/>
                  <a:p>
                    <a:r>
                      <a:rPr lang="ru-RU" sz="1100" b="0" i="0" baseline="0" dirty="0" smtClean="0">
                        <a:effectLst/>
                      </a:rPr>
                      <a:t>Админ. </a:t>
                    </a:r>
                    <a:r>
                      <a:rPr lang="ru-RU" sz="1100" b="0" i="0" baseline="0" dirty="0">
                        <a:effectLst/>
                      </a:rPr>
                      <a:t>расходы по </a:t>
                    </a:r>
                    <a:r>
                      <a:rPr lang="ru-RU" sz="1100" b="0" i="0" baseline="0" dirty="0" err="1" smtClean="0">
                        <a:effectLst/>
                      </a:rPr>
                      <a:t>обеспеч</a:t>
                    </a:r>
                    <a:r>
                      <a:rPr lang="ru-RU" sz="1100" b="0" i="0" baseline="0" dirty="0" smtClean="0">
                        <a:effectLst/>
                      </a:rPr>
                      <a:t>. инвалидов ТСР- 7,1 </a:t>
                    </a:r>
                    <a:r>
                      <a:rPr lang="ru-RU" sz="1100" b="0" i="0" baseline="0" dirty="0">
                        <a:effectLst/>
                      </a:rPr>
                      <a:t>млн. руб. </a:t>
                    </a:r>
                    <a:r>
                      <a:rPr lang="ru-RU" sz="1100" b="0" i="0" baseline="0" dirty="0" smtClean="0">
                        <a:effectLst/>
                      </a:rPr>
                      <a:t>(0,3%)</a:t>
                    </a:r>
                    <a:endParaRPr lang="ru-RU" sz="1100" dirty="0">
                      <a:effectLst/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1844135112807"/>
                      <c:h val="0.1506990090903141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54C-4819-9C25-A4FF818A31FA}"/>
                </c:ext>
              </c:extLst>
            </c:dLbl>
            <c:dLbl>
              <c:idx val="2"/>
              <c:layout>
                <c:manualLayout>
                  <c:x val="-0.15884006732227166"/>
                  <c:y val="0.20274389838829096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/>
                      <a:t> </a:t>
                    </a:r>
                    <a:r>
                      <a:rPr lang="ru-RU" sz="1100" b="0" i="0" baseline="0" dirty="0">
                        <a:effectLst/>
                      </a:rPr>
                      <a:t>Другие пособия –  </a:t>
                    </a:r>
                    <a:r>
                      <a:rPr lang="ru-RU" sz="1100" b="0" i="0" baseline="0" dirty="0" smtClean="0">
                        <a:effectLst/>
                      </a:rPr>
                      <a:t>1,0 </a:t>
                    </a:r>
                    <a:r>
                      <a:rPr lang="ru-RU" sz="1100" b="0" i="0" baseline="0" dirty="0">
                        <a:effectLst/>
                      </a:rPr>
                      <a:t>млн. руб. </a:t>
                    </a:r>
                    <a:r>
                      <a:rPr lang="ru-RU" sz="1100" b="0" i="0" baseline="0" dirty="0" smtClean="0">
                        <a:effectLst/>
                      </a:rPr>
                      <a:t>(0,05%)</a:t>
                    </a:r>
                    <a:endParaRPr lang="ru-RU" sz="1100" dirty="0">
                      <a:effectLst/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08711215728293"/>
                      <c:h val="0.1266287936743227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154C-4819-9C25-A4FF818A31FA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54C-4819-9C25-A4FF818A31FA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54C-4819-9C25-A4FF818A31FA}"/>
                </c:ext>
              </c:extLst>
            </c:dLbl>
            <c:dLbl>
              <c:idx val="5"/>
              <c:layout>
                <c:manualLayout>
                  <c:x val="-0.11775862992286948"/>
                  <c:y val="-0.17733314725964999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05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050" b="0" i="0" baseline="0" dirty="0" smtClean="0">
                        <a:effectLst/>
                      </a:rPr>
                      <a:t>Программа "Родовые сертификаты"  -                   </a:t>
                    </a:r>
                    <a:endParaRPr lang="ru-RU" sz="1050" dirty="0" smtClean="0">
                      <a:effectLst/>
                    </a:endParaRP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05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050" b="0" i="0" baseline="0" dirty="0" smtClean="0">
                        <a:effectLst/>
                      </a:rPr>
                      <a:t> 53,3 млн. руб.                          (2,5%)</a:t>
                    </a:r>
                    <a:endParaRPr lang="ru-RU" sz="1050" dirty="0" smtClean="0">
                      <a:effectLst/>
                    </a:endParaRP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05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ru-RU" sz="1050" dirty="0" smtClean="0"/>
                  </a:p>
                </c:rich>
              </c:tx>
              <c:spPr>
                <a:noFill/>
                <a:ln w="29865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645833333333332"/>
                      <c:h val="0.134462609177366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154C-4819-9C25-A4FF818A31FA}"/>
                </c:ext>
              </c:extLst>
            </c:dLbl>
            <c:dLbl>
              <c:idx val="6"/>
              <c:layout>
                <c:manualLayout>
                  <c:x val="-1.3519224239642011E-2"/>
                  <c:y val="-0.29581767417257115"/>
                </c:manualLayout>
              </c:layout>
              <c:tx>
                <c:rich>
                  <a:bodyPr/>
                  <a:lstStyle/>
                  <a:p>
                    <a:r>
                      <a:rPr lang="ru-RU" sz="1050" b="0" i="0" baseline="0" dirty="0">
                        <a:effectLst/>
                      </a:rPr>
                      <a:t> </a:t>
                    </a:r>
                    <a:r>
                      <a:rPr lang="ru-RU" sz="1050" b="0" i="0" baseline="0" dirty="0" smtClean="0">
                        <a:effectLst/>
                      </a:rPr>
                      <a:t>Программа «Доп. гарантии отд. </a:t>
                    </a:r>
                    <a:r>
                      <a:rPr lang="ru-RU" sz="1050" b="0" i="0" baseline="0" dirty="0" err="1" smtClean="0">
                        <a:effectLst/>
                      </a:rPr>
                      <a:t>катег</a:t>
                    </a:r>
                    <a:r>
                      <a:rPr lang="ru-RU" sz="1050" b="0" i="0" baseline="0" dirty="0" smtClean="0">
                        <a:effectLst/>
                      </a:rPr>
                      <a:t>. мед. раб.»                                           250,6 млн. руб.                   (11,9%)</a:t>
                    </a:r>
                    <a:endParaRPr lang="ru-RU" sz="1050" dirty="0">
                      <a:effectLst/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536234392462263"/>
                      <c:h val="0.2020607692499893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154C-4819-9C25-A4FF818A31FA}"/>
                </c:ext>
              </c:extLst>
            </c:dLbl>
            <c:dLbl>
              <c:idx val="7"/>
              <c:layout>
                <c:manualLayout>
                  <c:x val="8.9516458880139885E-2"/>
                  <c:y val="7.1057648845714236E-2"/>
                </c:manualLayout>
              </c:layout>
              <c:tx>
                <c:rich>
                  <a:bodyPr/>
                  <a:lstStyle/>
                  <a:p>
                    <a:fld id="{C334D9E2-9E62-4E78-A067-04AF73956346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- </a:t>
                    </a:r>
                    <a:fld id="{83C14D8F-612A-4041-8DC3-A709409EE716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 smtClean="0"/>
                      <a:t> млн. руб.                              (65,9%)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802162750504747"/>
                      <c:h val="0.2469649491000238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9A41-4FE9-B507-61294AC355CB}"/>
                </c:ext>
              </c:extLst>
            </c:dLbl>
            <c:dLbl>
              <c:idx val="8"/>
              <c:layout>
                <c:manualLayout>
                  <c:x val="0.18655544619422573"/>
                  <c:y val="-0.26340166922092373"/>
                </c:manualLayout>
              </c:layout>
              <c:tx>
                <c:rich>
                  <a:bodyPr/>
                  <a:lstStyle/>
                  <a:p>
                    <a:fld id="{8B73DBE3-7032-4461-B3C9-5D4E552543ED}" type="CATEGORYNAME">
                      <a:rPr lang="ru-RU" sz="1000" smtClean="0"/>
                      <a:pPr/>
                      <a:t>[ИМЯ КАТЕГОРИИ]</a:t>
                    </a:fld>
                    <a:r>
                      <a:rPr lang="ru-RU" dirty="0" smtClean="0"/>
                      <a:t> - </a:t>
                    </a:r>
                    <a:fld id="{1190FD89-4228-4B53-A470-38D6E6A2BFFD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 smtClean="0"/>
                      <a:t> млн. руб.                                  (9,4%)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515310586176728"/>
                      <c:h val="0.2578644229788775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9A41-4FE9-B507-61294AC355CB}"/>
                </c:ext>
              </c:extLst>
            </c:dLbl>
            <c:dLbl>
              <c:idx val="9"/>
              <c:layout>
                <c:manualLayout>
                  <c:x val="0.230151439057207"/>
                  <c:y val="0.11054651754408533"/>
                </c:manualLayout>
              </c:layout>
              <c:tx>
                <c:rich>
                  <a:bodyPr/>
                  <a:lstStyle/>
                  <a:p>
                    <a:fld id="{5B27EDE4-C9F9-4AB7-A605-EADA888756DC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r>
                      <a:rPr lang="ru-RU" baseline="0" dirty="0" smtClean="0"/>
                      <a:t>                8,2 млн. руб.              (0,4%)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808706012439112"/>
                      <c:h val="0.2141015392460285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BEA0-4A19-8916-75D2A55F3379}"/>
                </c:ext>
              </c:extLst>
            </c:dLbl>
            <c:dLbl>
              <c:idx val="10"/>
              <c:layout>
                <c:manualLayout>
                  <c:x val="0.45216899823875745"/>
                  <c:y val="0.13946396824992022"/>
                </c:manualLayout>
              </c:layout>
              <c:tx>
                <c:rich>
                  <a:bodyPr/>
                  <a:lstStyle/>
                  <a:p>
                    <a:fld id="{FD02B792-C407-435E-A7C1-1562A5435F67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 smtClean="0"/>
                      <a:t>    0,6 млн. руб. (0,03%)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617002037367612"/>
                      <c:h val="0.1670556391755558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F093-4557-B88E-02B594A423E8}"/>
                </c:ext>
              </c:extLst>
            </c:dLbl>
            <c:spPr>
              <a:noFill/>
              <a:ln w="29865">
                <a:noFill/>
              </a:ln>
            </c:spPr>
            <c:txPr>
              <a:bodyPr/>
              <a:lstStyle/>
              <a:p>
                <a:pPr>
                  <a:defRPr sz="105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 Обеспечение инвалидов ТСР- 51,8 млн. руб. - 32,43 %</c:v>
                </c:pt>
                <c:pt idx="1">
                  <c:v>Административные расходы по обеспечению инвалидов ТСР -5,7 млн.руб.-3,57 %</c:v>
                </c:pt>
                <c:pt idx="2">
                  <c:v> Другие пособия - 0,1 млн. руб. - 0,08%</c:v>
                </c:pt>
                <c:pt idx="3">
                  <c:v> Санаторно-курортное лечение льготной категории граждан - 10,8 млн. руб. - 6,77%</c:v>
                </c:pt>
                <c:pt idx="4">
                  <c:v>Оплата 4-х дополнительных выходных дней в месяц в связи с уходом за детьми-инвалидами -6,5млн. руб. - 4,03%</c:v>
                </c:pt>
                <c:pt idx="5">
                  <c:v> Программа "Родовые сертификаты" -84,8 млн. руб. - 53,12%</c:v>
                </c:pt>
                <c:pt idx="6">
                  <c:v>Доп страх гарантии отд катег мед работников</c:v>
                </c:pt>
                <c:pt idx="7">
                  <c:v>Спец соц выплата мед и иным работникам мед и иных организаций (COVID-19), за счет средств резервного фонда Правительства РФ ФБ</c:v>
                </c:pt>
                <c:pt idx="8">
                  <c:v>Спец соц выплата работникам стационарных организаций соц обслуживания, стационарных отделений (COVID-19), за счет средств резервного фонда Правительства РФ ФБ</c:v>
                </c:pt>
                <c:pt idx="9">
                  <c:v>Оказание  помощи  в части по сан-кур.лечения</c:v>
                </c:pt>
                <c:pt idx="10">
                  <c:v>Предоставление субсид на стимул трудоустройства</c:v>
                </c:pt>
              </c:strCache>
            </c:strRef>
          </c:cat>
          <c:val>
            <c:numRef>
              <c:f>Лист1!$B$2:$B$12</c:f>
              <c:numCache>
                <c:formatCode>#,##0.0</c:formatCode>
                <c:ptCount val="11"/>
                <c:pt idx="0">
                  <c:v>185.2</c:v>
                </c:pt>
                <c:pt idx="1">
                  <c:v>7.17</c:v>
                </c:pt>
                <c:pt idx="2">
                  <c:v>1</c:v>
                </c:pt>
                <c:pt idx="3" formatCode="General">
                  <c:v>8.1999999999999993</c:v>
                </c:pt>
                <c:pt idx="4" formatCode="General">
                  <c:v>15.58</c:v>
                </c:pt>
                <c:pt idx="5" formatCode="General">
                  <c:v>53.31</c:v>
                </c:pt>
                <c:pt idx="6" formatCode="General">
                  <c:v>250.6</c:v>
                </c:pt>
                <c:pt idx="7">
                  <c:v>1394</c:v>
                </c:pt>
                <c:pt idx="8" formatCode="General">
                  <c:v>198.4</c:v>
                </c:pt>
                <c:pt idx="9" formatCode="General">
                  <c:v>8.24</c:v>
                </c:pt>
                <c:pt idx="10" formatCode="General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54C-4819-9C25-A4FF818A31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9865">
          <a:noFill/>
        </a:ln>
      </c:spPr>
    </c:plotArea>
    <c:plotVisOnly val="1"/>
    <c:dispBlanksAs val="gap"/>
    <c:showDLblsOverMax val="0"/>
  </c:chart>
  <c:spPr>
    <a:blipFill dpi="0" rotWithShape="1">
      <a:blip xmlns:r="http://schemas.openxmlformats.org/officeDocument/2006/relationships" r:embed="rId2"/>
      <a:srcRect/>
      <a:tile tx="0" ty="0" sx="100000" sy="100000" flip="none" algn="tl"/>
    </a:blipFill>
    <a:ln>
      <a:noFill/>
    </a:ln>
  </c:spPr>
  <c:txPr>
    <a:bodyPr/>
    <a:lstStyle/>
    <a:p>
      <a:pPr>
        <a:defRPr sz="2116"/>
      </a:pPr>
      <a:endParaRPr lang="ru-RU"/>
    </a:p>
  </c:txPr>
  <c:externalData r:id="rId3">
    <c:autoUpdate val="0"/>
  </c:externalData>
  <c:userShapes r:id="rId4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0.14334</cdr:x>
      <cdr:y>0.47671</cdr:y>
    </cdr:from>
    <cdr:to>
      <cdr:x>0.20947</cdr:x>
      <cdr:y>0.58208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V="1">
          <a:off x="1248558" y="2606278"/>
          <a:ext cx="576064" cy="57606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0.01203</cdr:x>
      <cdr:y>0.54795</cdr:y>
    </cdr:from>
    <cdr:to>
      <cdr:x>0.21031</cdr:x>
      <cdr:y>0.75342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10002" y="2880320"/>
          <a:ext cx="1813114" cy="10801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>
            <a:defRPr sz="118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ru-RU" sz="1050" dirty="0"/>
            <a:t>Оплата 4-х </a:t>
          </a:r>
          <a:r>
            <a:rPr lang="ru-RU" sz="1050" dirty="0" smtClean="0"/>
            <a:t>доп. </a:t>
          </a:r>
          <a:r>
            <a:rPr lang="ru-RU" sz="1050" dirty="0"/>
            <a:t>выходных дней в месяц в связи с уходом за детьми-инвалидами </a:t>
          </a:r>
          <a:r>
            <a:rPr lang="ru-RU" sz="1050" dirty="0" smtClean="0"/>
            <a:t>                      </a:t>
          </a:r>
          <a:r>
            <a:rPr lang="en-US" sz="1050" dirty="0" smtClean="0"/>
            <a:t>15,6</a:t>
          </a:r>
          <a:r>
            <a:rPr lang="ru-RU" sz="1050" dirty="0" smtClean="0"/>
            <a:t> </a:t>
          </a:r>
          <a:r>
            <a:rPr lang="ru-RU" sz="1050" dirty="0"/>
            <a:t>млн. руб</a:t>
          </a:r>
          <a:r>
            <a:rPr lang="ru-RU" sz="1050" dirty="0" smtClean="0"/>
            <a:t>.                          (0,</a:t>
          </a:r>
          <a:r>
            <a:rPr lang="en-US" sz="1050" dirty="0" smtClean="0"/>
            <a:t>7</a:t>
          </a:r>
          <a:r>
            <a:rPr lang="ru-RU" sz="1050" dirty="0" smtClean="0"/>
            <a:t>%)</a:t>
          </a:r>
          <a:endParaRPr lang="ru-RU" sz="1050" dirty="0"/>
        </a:p>
      </cdr:txBody>
    </cdr:sp>
  </cdr:relSizeAnchor>
  <cdr:relSizeAnchor xmlns:cdr="http://schemas.openxmlformats.org/drawingml/2006/chartDrawing">
    <cdr:from>
      <cdr:x>0.1992</cdr:x>
      <cdr:y>0.61644</cdr:y>
    </cdr:from>
    <cdr:to>
      <cdr:x>0.37213</cdr:x>
      <cdr:y>0.69982</cdr:y>
    </cdr:to>
    <cdr:cxnSp macro="">
      <cdr:nvCxnSpPr>
        <cdr:cNvPr id="6" name="Прямая соединительная линия 5"/>
        <cdr:cNvCxnSpPr/>
      </cdr:nvCxnSpPr>
      <cdr:spPr>
        <a:xfrm xmlns:a="http://schemas.openxmlformats.org/drawingml/2006/main" flipV="1">
          <a:off x="1907704" y="3240360"/>
          <a:ext cx="1656184" cy="43828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16767" cy="492760"/>
          </a:xfrm>
          <a:prstGeom prst="rect">
            <a:avLst/>
          </a:prstGeom>
        </p:spPr>
        <p:txBody>
          <a:bodyPr vert="horz" lIns="90327" tIns="45164" rIns="90327" bIns="4516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2679" y="1"/>
            <a:ext cx="2916767" cy="492760"/>
          </a:xfrm>
          <a:prstGeom prst="rect">
            <a:avLst/>
          </a:prstGeom>
        </p:spPr>
        <p:txBody>
          <a:bodyPr vert="horz" lIns="90327" tIns="45164" rIns="90327" bIns="45164" rtlCol="0"/>
          <a:lstStyle>
            <a:lvl1pPr algn="r">
              <a:defRPr sz="1200"/>
            </a:lvl1pPr>
          </a:lstStyle>
          <a:p>
            <a:fld id="{369DD84D-EB72-4AE5-87A8-EDFE15198362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27600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327" tIns="45164" rIns="90327" bIns="4516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1" y="4681221"/>
            <a:ext cx="5384800" cy="4434840"/>
          </a:xfrm>
          <a:prstGeom prst="rect">
            <a:avLst/>
          </a:prstGeom>
        </p:spPr>
        <p:txBody>
          <a:bodyPr vert="horz" lIns="90327" tIns="45164" rIns="90327" bIns="4516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60730"/>
            <a:ext cx="2916767" cy="492760"/>
          </a:xfrm>
          <a:prstGeom prst="rect">
            <a:avLst/>
          </a:prstGeom>
        </p:spPr>
        <p:txBody>
          <a:bodyPr vert="horz" lIns="90327" tIns="45164" rIns="90327" bIns="4516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2679" y="9360730"/>
            <a:ext cx="2916767" cy="492760"/>
          </a:xfrm>
          <a:prstGeom prst="rect">
            <a:avLst/>
          </a:prstGeom>
        </p:spPr>
        <p:txBody>
          <a:bodyPr vert="horz" lIns="90327" tIns="45164" rIns="90327" bIns="45164" rtlCol="0" anchor="b"/>
          <a:lstStyle>
            <a:lvl1pPr algn="r">
              <a:defRPr sz="1200"/>
            </a:lvl1pPr>
          </a:lstStyle>
          <a:p>
            <a:fld id="{4C5077FB-AF15-4355-A9D9-27617622B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885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077FB-AF15-4355-A9D9-27617622B6E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12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077FB-AF15-4355-A9D9-27617622B6E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12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077FB-AF15-4355-A9D9-27617622B6E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12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077FB-AF15-4355-A9D9-27617622B6E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401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94122"/>
          </a:xfrm>
        </p:spPr>
        <p:txBody>
          <a:bodyPr>
            <a:normAutofit/>
          </a:bodyPr>
          <a:lstStyle/>
          <a:p>
            <a:r>
              <a:rPr lang="ru-RU" sz="1800" b="1" i="1" dirty="0"/>
              <a:t>Структура расходов бюджета ГУ - Кировское региональное отделение Фонда социального страхования Российской </a:t>
            </a:r>
            <a:r>
              <a:rPr lang="ru-RU" sz="1800" b="1" i="1" dirty="0" smtClean="0"/>
              <a:t>Федерации за</a:t>
            </a:r>
            <a:r>
              <a:rPr lang="en-US" sz="1800" b="1" i="1" dirty="0" smtClean="0"/>
              <a:t> 1 </a:t>
            </a:r>
            <a:r>
              <a:rPr lang="ru-RU" sz="1800" b="1" i="1" dirty="0" smtClean="0"/>
              <a:t>полугодие  2021 г.                               </a:t>
            </a:r>
            <a:endParaRPr lang="ru-RU" sz="1800" b="1" i="1" dirty="0"/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23528" y="109959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323527" y="739551"/>
            <a:ext cx="12366879" cy="70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713283"/>
            <a:ext cx="12789678" cy="721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147346" y="715396"/>
            <a:ext cx="12942594" cy="730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9360841"/>
              </p:ext>
            </p:extLst>
          </p:nvPr>
        </p:nvGraphicFramePr>
        <p:xfrm>
          <a:off x="227098" y="1326778"/>
          <a:ext cx="8710491" cy="546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2232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i="1" dirty="0"/>
              <a:t>Структура расходов бюджета по обязательному социальному </a:t>
            </a:r>
            <a:r>
              <a:rPr lang="ru-RU" sz="1800" b="1" i="1" dirty="0" smtClean="0"/>
              <a:t>страхов</a:t>
            </a:r>
            <a:r>
              <a:rPr lang="ru-RU" sz="1800" b="1" i="1" dirty="0"/>
              <a:t>а</a:t>
            </a:r>
            <a:r>
              <a:rPr lang="ru-RU" sz="1800" b="1" i="1" dirty="0" smtClean="0"/>
              <a:t>нию </a:t>
            </a:r>
            <a:r>
              <a:rPr lang="ru-RU" sz="1800" b="1" i="1" dirty="0"/>
              <a:t>ГУ - Кировское региональное отделение Фонда социального страхования Российской Федерации </a:t>
            </a:r>
            <a:r>
              <a:rPr lang="ru-RU" sz="1800" b="1" i="1" dirty="0" smtClean="0"/>
              <a:t>за 1 полугодие 2021 </a:t>
            </a:r>
            <a:r>
              <a:rPr lang="ru-RU" sz="1800" b="1" i="1" dirty="0"/>
              <a:t>г.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79512" y="960437"/>
            <a:ext cx="12824592" cy="768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179512" y="811560"/>
            <a:ext cx="12492954" cy="640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84294" y="799093"/>
            <a:ext cx="12590148" cy="659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2610505"/>
              </p:ext>
            </p:extLst>
          </p:nvPr>
        </p:nvGraphicFramePr>
        <p:xfrm>
          <a:off x="271200" y="1344709"/>
          <a:ext cx="8601599" cy="5311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0163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ru-RU" sz="1800" b="1" i="1" dirty="0"/>
              <a:t>Структура расходов бюджета по обязательному социальному </a:t>
            </a:r>
            <a:r>
              <a:rPr lang="ru-RU" sz="1800" b="1" i="1" dirty="0" smtClean="0"/>
              <a:t>страхованию  </a:t>
            </a:r>
            <a:r>
              <a:rPr lang="ru-RU" sz="1800" b="1" i="1" dirty="0"/>
              <a:t>от несчастных случаев на производстве и профзаболеваний ГУ - Кировское региональное отделение Фонда социального страхования Российской Федерации </a:t>
            </a:r>
            <a:r>
              <a:rPr lang="ru-RU" sz="1800" b="1" i="1" dirty="0" smtClean="0"/>
              <a:t>за 1 полугодие 2021 </a:t>
            </a:r>
            <a:r>
              <a:rPr lang="ru-RU" sz="1800" b="1" i="1" dirty="0"/>
              <a:t>г.</a:t>
            </a:r>
            <a:endParaRPr lang="ru-RU" sz="1800" b="1" i="1" dirty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79512" y="960437"/>
            <a:ext cx="12122390" cy="796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323528" y="811560"/>
            <a:ext cx="12333124" cy="637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4092396"/>
              </p:ext>
            </p:extLst>
          </p:nvPr>
        </p:nvGraphicFramePr>
        <p:xfrm>
          <a:off x="374328" y="1319560"/>
          <a:ext cx="8464769" cy="5225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9172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1600" b="1" i="1" dirty="0"/>
              <a:t>Структура расходов, Финансируемых за счет средств Федерального бюджета и Федерального фонда обязательного медицинского страхования </a:t>
            </a:r>
            <a:r>
              <a:rPr lang="ru-RU" sz="1600" b="1" i="1" dirty="0" smtClean="0"/>
              <a:t>за </a:t>
            </a:r>
            <a:r>
              <a:rPr lang="en-US" sz="1600" b="1" i="1" dirty="0" smtClean="0"/>
              <a:t>1 </a:t>
            </a:r>
            <a:r>
              <a:rPr lang="ru-RU" sz="1600" b="1" i="1" dirty="0" smtClean="0"/>
              <a:t>полугодие 2021 </a:t>
            </a:r>
            <a:r>
              <a:rPr lang="ru-RU" sz="1600" b="1" i="1" dirty="0"/>
              <a:t>г.</a:t>
            </a:r>
            <a:endParaRPr lang="ru-RU" sz="16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47705" y="595535"/>
            <a:ext cx="12246631" cy="978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79512" y="667544"/>
            <a:ext cx="12888212" cy="538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2497" y="621241"/>
            <a:ext cx="12831615" cy="54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79511" y="577615"/>
            <a:ext cx="12928051" cy="538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39673" y="523527"/>
            <a:ext cx="12880319" cy="55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3860410"/>
              </p:ext>
            </p:extLst>
          </p:nvPr>
        </p:nvGraphicFramePr>
        <p:xfrm>
          <a:off x="0" y="1052736"/>
          <a:ext cx="914400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435373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3852</TotalTime>
  <Words>565</Words>
  <Application>Microsoft Office PowerPoint</Application>
  <PresentationFormat>Экран (4:3)</PresentationFormat>
  <Paragraphs>41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Тема Office</vt:lpstr>
      <vt:lpstr>Структура расходов бюджета ГУ - Кировское региональное отделение Фонда социального страхования Российской Федерации за 1 полугодие  2021 г.                               </vt:lpstr>
      <vt:lpstr>Структура расходов бюджета по обязательному социальному страхованию ГУ - Кировское региональное отделение Фонда социального страхования Российской Федерации за 1 полугодие 2021 г.</vt:lpstr>
      <vt:lpstr>Структура расходов бюджета по обязательному социальному страхованию  от несчастных случаев на производстве и профзаболеваний ГУ - Кировское региональное отделение Фонда социального страхования Российской Федерации за 1 полугодие 2021 г.</vt:lpstr>
      <vt:lpstr>Структура расходов, Финансируемых за счет средств Федерального бюджета и Федерального фонда обязательного медицинского страхования за 1 полугодие 2021 г.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u33</dc:creator>
  <cp:lastModifiedBy>Казакова Татьяна Владимировна</cp:lastModifiedBy>
  <cp:revision>165</cp:revision>
  <cp:lastPrinted>2021-08-27T09:24:57Z</cp:lastPrinted>
  <dcterms:modified xsi:type="dcterms:W3CDTF">2021-08-27T09:32:02Z</dcterms:modified>
</cp:coreProperties>
</file>